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18288000" cy="10287000"/>
  <p:notesSz cx="6858000" cy="9144000"/>
  <p:embeddedFontLst>
    <p:embeddedFont>
      <p:font typeface="Arial" charset="1" panose="020B0502020202020204"/>
      <p:regular r:id="rId41"/>
    </p:embeddedFont>
    <p:embeddedFont>
      <p:font typeface="Arial Bold" charset="1" panose="020B0802020202020204"/>
      <p:regular r:id="rId42"/>
    </p:embeddedFont>
    <p:embeddedFont>
      <p:font typeface="Daydream" charset="1" panose="00000000000000000000"/>
      <p:regular r:id="rId43"/>
    </p:embeddedFont>
    <p:embeddedFont>
      <p:font typeface="Old Standard Bold" charset="1" panose="02040503050505020303"/>
      <p:regular r:id="rId44"/>
    </p:embeddedFont>
    <p:embeddedFont>
      <p:font typeface="Questrial" charset="1" panose="02000000000000000000"/>
      <p:regular r:id="rId45"/>
    </p:embeddedFont>
    <p:embeddedFont>
      <p:font typeface="Arial Bold Italics" charset="1" panose="020B0802020202090204"/>
      <p:regular r:id="rId46"/>
    </p:embeddedFont>
    <p:embeddedFont>
      <p:font typeface="Arial Italics" charset="1" panose="020B0502020202090204"/>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png" Type="http://schemas.openxmlformats.org/officeDocument/2006/relationships/image"/><Relationship Id="rId4" Target="../media/image32.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svg" Type="http://schemas.openxmlformats.org/officeDocument/2006/relationships/image"/><Relationship Id="rId12" Target="../media/image18.png" Type="http://schemas.openxmlformats.org/officeDocument/2006/relationships/image"/><Relationship Id="rId13" Target="../media/image19.svg" Type="http://schemas.openxmlformats.org/officeDocument/2006/relationships/image"/><Relationship Id="rId14" Target="../media/image20.png" Type="http://schemas.openxmlformats.org/officeDocument/2006/relationships/image"/><Relationship Id="rId15" Target="../media/image21.svg" Type="http://schemas.openxmlformats.org/officeDocument/2006/relationships/image"/><Relationship Id="rId16" Target="../media/image22.png" Type="http://schemas.openxmlformats.org/officeDocument/2006/relationships/image"/><Relationship Id="rId17" Target="../media/image23.svg" Type="http://schemas.openxmlformats.org/officeDocument/2006/relationships/image"/><Relationship Id="rId18" Target="../media/image24.png" Type="http://schemas.openxmlformats.org/officeDocument/2006/relationships/image"/><Relationship Id="rId19" Target="../media/image25.svg" Type="http://schemas.openxmlformats.org/officeDocument/2006/relationships/image"/><Relationship Id="rId2" Target="../media/image8.png" Type="http://schemas.openxmlformats.org/officeDocument/2006/relationships/image"/><Relationship Id="rId20" Target="../media/image26.png" Type="http://schemas.openxmlformats.org/officeDocument/2006/relationships/image"/><Relationship Id="rId21" Target="../media/image27.svg" Type="http://schemas.openxmlformats.org/officeDocument/2006/relationships/image"/><Relationship Id="rId22" Target="../media/image28.png" Type="http://schemas.openxmlformats.org/officeDocument/2006/relationships/image"/><Relationship Id="rId23" Target="../media/image29.svg" Type="http://schemas.openxmlformats.org/officeDocument/2006/relationships/image"/><Relationship Id="rId24" Target="../media/image4.png" Type="http://schemas.openxmlformats.org/officeDocument/2006/relationships/image"/><Relationship Id="rId25" Target="../media/image5.svg" Type="http://schemas.openxmlformats.org/officeDocument/2006/relationships/image"/><Relationship Id="rId26" Target="../media/image6.png" Type="http://schemas.openxmlformats.org/officeDocument/2006/relationships/image"/><Relationship Id="rId27" Target="../media/image7.sv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png" Type="http://schemas.openxmlformats.org/officeDocument/2006/relationships/image"/><Relationship Id="rId8" Target="../media/image14.png" Type="http://schemas.openxmlformats.org/officeDocument/2006/relationships/image"/><Relationship Id="rId9" Target="../media/image15.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0" y="-950119"/>
            <a:ext cx="18288000" cy="12187237"/>
          </a:xfrm>
          <a:custGeom>
            <a:avLst/>
            <a:gdLst/>
            <a:ahLst/>
            <a:cxnLst/>
            <a:rect r="r" b="b" t="t" l="l"/>
            <a:pathLst>
              <a:path h="12187237" w="18288000">
                <a:moveTo>
                  <a:pt x="0" y="0"/>
                </a:moveTo>
                <a:lnTo>
                  <a:pt x="18288000" y="0"/>
                </a:lnTo>
                <a:lnTo>
                  <a:pt x="18288000" y="12187238"/>
                </a:lnTo>
                <a:lnTo>
                  <a:pt x="0" y="12187238"/>
                </a:lnTo>
                <a:lnTo>
                  <a:pt x="0" y="0"/>
                </a:lnTo>
                <a:close/>
              </a:path>
            </a:pathLst>
          </a:custGeom>
          <a:blipFill>
            <a:blip r:embed="rId2">
              <a:alphaModFix amt="60000"/>
            </a:blip>
            <a:stretch>
              <a:fillRect l="0" t="0" r="0" b="0"/>
            </a:stretch>
          </a:blipFill>
        </p:spPr>
      </p:sp>
      <p:sp>
        <p:nvSpPr>
          <p:cNvPr name="Freeform 3" id="3"/>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4337590" y="9725311"/>
            <a:ext cx="3950410" cy="561689"/>
            <a:chOff x="0" y="0"/>
            <a:chExt cx="5267213" cy="748919"/>
          </a:xfrm>
        </p:grpSpPr>
        <p:sp>
          <p:nvSpPr>
            <p:cNvPr name="Freeform 5" id="5"/>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
        <p:nvSpPr>
          <p:cNvPr name="TextBox 8" id="8"/>
          <p:cNvSpPr txBox="true"/>
          <p:nvPr/>
        </p:nvSpPr>
        <p:spPr>
          <a:xfrm rot="0">
            <a:off x="0" y="3438523"/>
            <a:ext cx="18288000" cy="1704977"/>
          </a:xfrm>
          <a:prstGeom prst="rect">
            <a:avLst/>
          </a:prstGeom>
        </p:spPr>
        <p:txBody>
          <a:bodyPr anchor="t" rtlCol="false" tIns="0" lIns="0" bIns="0" rIns="0">
            <a:spAutoFit/>
          </a:bodyPr>
          <a:lstStyle/>
          <a:p>
            <a:pPr algn="ctr">
              <a:lnSpc>
                <a:spcPts val="12599"/>
              </a:lnSpc>
            </a:pPr>
            <a:r>
              <a:rPr lang="en-US" sz="8999" spc="404">
                <a:solidFill>
                  <a:srgbClr val="0DA33B"/>
                </a:solidFill>
                <a:latin typeface="Arial Bold"/>
              </a:rPr>
              <a:t>ANCIENT IRELAND</a:t>
            </a:r>
          </a:p>
        </p:txBody>
      </p:sp>
      <p:sp>
        <p:nvSpPr>
          <p:cNvPr name="TextBox 9" id="9"/>
          <p:cNvSpPr txBox="true"/>
          <p:nvPr/>
        </p:nvSpPr>
        <p:spPr>
          <a:xfrm rot="0">
            <a:off x="351801" y="3769994"/>
            <a:ext cx="17584398" cy="1423034"/>
          </a:xfrm>
          <a:prstGeom prst="rect">
            <a:avLst/>
          </a:prstGeom>
        </p:spPr>
        <p:txBody>
          <a:bodyPr anchor="t" rtlCol="false" tIns="0" lIns="0" bIns="0" rIns="0">
            <a:spAutoFit/>
          </a:bodyPr>
          <a:lstStyle/>
          <a:p>
            <a:pPr algn="ctr">
              <a:lnSpc>
                <a:spcPts val="11039"/>
              </a:lnSpc>
            </a:pPr>
            <a:r>
              <a:rPr lang="en-US" sz="9599" spc="2879">
                <a:solidFill>
                  <a:srgbClr val="F0F0F0"/>
                </a:solidFill>
                <a:latin typeface="Daydream"/>
              </a:rPr>
              <a:t>ancient ireland</a:t>
            </a:r>
          </a:p>
        </p:txBody>
      </p:sp>
      <p:sp>
        <p:nvSpPr>
          <p:cNvPr name="TextBox 10" id="10"/>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sz="3004">
                <a:solidFill>
                  <a:srgbClr val="FFFFFF"/>
                </a:solidFill>
                <a:latin typeface="Old Standard Bold"/>
              </a:rPr>
              <a:t>Chapter 3</a:t>
            </a:r>
          </a:p>
        </p:txBody>
      </p:sp>
      <p:sp>
        <p:nvSpPr>
          <p:cNvPr name="TextBox 11" id="11"/>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a:solidFill>
                  <a:srgbClr val="FFFFFF"/>
                </a:solidFill>
                <a:latin typeface="Old Standard Bold"/>
              </a:rPr>
              <a:t>8,000 BC to AD 400</a:t>
            </a:r>
          </a:p>
        </p:txBody>
      </p:sp>
      <p:sp>
        <p:nvSpPr>
          <p:cNvPr name="TextBox 12" id="12"/>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a:solidFill>
                  <a:srgbClr val="0DA33B"/>
                </a:solidFill>
                <a:latin typeface="Arial Bold"/>
              </a:rPr>
              <a:t>Strand Two: The History of Ireland</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004716"/>
                </a:solidFill>
                <a:latin typeface="Arial Bold"/>
              </a:rPr>
              <a:t>The First Farmers</a:t>
            </a:r>
          </a:p>
        </p:txBody>
      </p:sp>
      <p:sp>
        <p:nvSpPr>
          <p:cNvPr name="TextBox 9" id="9"/>
          <p:cNvSpPr txBox="true"/>
          <p:nvPr/>
        </p:nvSpPr>
        <p:spPr>
          <a:xfrm rot="0">
            <a:off x="1028700" y="2120899"/>
            <a:ext cx="15609955" cy="7515225"/>
          </a:xfrm>
          <a:prstGeom prst="rect">
            <a:avLst/>
          </a:prstGeom>
        </p:spPr>
        <p:txBody>
          <a:bodyPr anchor="t" rtlCol="false" tIns="0" lIns="0" bIns="0" rIns="0">
            <a:spAutoFit/>
          </a:bodyPr>
          <a:lstStyle/>
          <a:p>
            <a:pPr algn="just" marL="647702" indent="-323851" lvl="1">
              <a:lnSpc>
                <a:spcPts val="4200"/>
              </a:lnSpc>
              <a:buFont typeface="Arial"/>
              <a:buChar char="•"/>
            </a:pPr>
            <a:r>
              <a:rPr lang="en-US" sz="3000">
                <a:solidFill>
                  <a:srgbClr val="000000"/>
                </a:solidFill>
                <a:latin typeface="Arial"/>
              </a:rPr>
              <a:t>Between 4,000 and 3,500 BC, new settlers arrived in Ireland. The brought new skills such as: </a:t>
            </a:r>
            <a:r>
              <a:rPr lang="en-US" sz="3000">
                <a:solidFill>
                  <a:srgbClr val="008037"/>
                </a:solidFill>
                <a:latin typeface="Arial Bold"/>
              </a:rPr>
              <a:t>farming, bread-making, tomb-building</a:t>
            </a:r>
            <a:r>
              <a:rPr lang="en-US" sz="3000">
                <a:solidFill>
                  <a:srgbClr val="000000"/>
                </a:solidFill>
                <a:latin typeface="Arial Bold"/>
              </a:rPr>
              <a:t> </a:t>
            </a:r>
            <a:r>
              <a:rPr lang="en-US" sz="3000">
                <a:solidFill>
                  <a:srgbClr val="000000"/>
                </a:solidFill>
                <a:latin typeface="Arial"/>
              </a:rPr>
              <a:t>and </a:t>
            </a:r>
            <a:r>
              <a:rPr lang="en-US" sz="3000">
                <a:solidFill>
                  <a:srgbClr val="008037"/>
                </a:solidFill>
                <a:latin typeface="Arial Bold"/>
              </a:rPr>
              <a:t>pottery-making</a:t>
            </a:r>
            <a:r>
              <a:rPr lang="en-US" sz="3000">
                <a:solidFill>
                  <a:srgbClr val="000000"/>
                </a:solidFill>
                <a:latin typeface="Arial"/>
              </a:rPr>
              <a:t>.</a:t>
            </a:r>
          </a:p>
          <a:p>
            <a:pPr algn="just" marL="647702" indent="-323851" lvl="1">
              <a:lnSpc>
                <a:spcPts val="4200"/>
              </a:lnSpc>
              <a:buFont typeface="Arial"/>
              <a:buChar char="•"/>
            </a:pPr>
            <a:r>
              <a:rPr lang="en-US" sz="3000">
                <a:solidFill>
                  <a:srgbClr val="000000"/>
                </a:solidFill>
                <a:latin typeface="Arial"/>
              </a:rPr>
              <a:t>The most important of these new skills was the introduction of farming. </a:t>
            </a:r>
          </a:p>
          <a:p>
            <a:pPr algn="just" marL="647702" indent="-323851" lvl="1">
              <a:lnSpc>
                <a:spcPts val="4200"/>
              </a:lnSpc>
              <a:buFont typeface="Arial"/>
              <a:buChar char="•"/>
            </a:pPr>
            <a:r>
              <a:rPr lang="en-US" sz="3000">
                <a:solidFill>
                  <a:srgbClr val="000000"/>
                </a:solidFill>
                <a:latin typeface="Arial"/>
              </a:rPr>
              <a:t>Unlike the mesolithic people, the neolithic people settled and built communities by cutting down trees and clearing land to plant crops. They also kept animals. </a:t>
            </a:r>
          </a:p>
          <a:p>
            <a:pPr algn="just" marL="647702" indent="-323851" lvl="1">
              <a:lnSpc>
                <a:spcPts val="4200"/>
              </a:lnSpc>
              <a:buFont typeface="Arial"/>
              <a:buChar char="•"/>
            </a:pPr>
            <a:r>
              <a:rPr lang="en-US" sz="3000">
                <a:solidFill>
                  <a:srgbClr val="000000"/>
                </a:solidFill>
                <a:latin typeface="Arial"/>
              </a:rPr>
              <a:t>There are several major Neolithic sites in Ireland, some of which are:</a:t>
            </a:r>
          </a:p>
          <a:p>
            <a:pPr algn="just" marL="1295403" indent="-431801" lvl="2">
              <a:lnSpc>
                <a:spcPts val="4200"/>
              </a:lnSpc>
              <a:buFont typeface="Arial"/>
              <a:buChar char="⚬"/>
            </a:pPr>
            <a:r>
              <a:rPr lang="en-US" sz="3000">
                <a:solidFill>
                  <a:srgbClr val="008037"/>
                </a:solidFill>
                <a:latin typeface="Arial Bold"/>
              </a:rPr>
              <a:t>The Céide Fields, Co. Mayo</a:t>
            </a:r>
            <a:r>
              <a:rPr lang="en-US" sz="3000">
                <a:solidFill>
                  <a:srgbClr val="000000"/>
                </a:solidFill>
                <a:latin typeface="Arial"/>
              </a:rPr>
              <a:t>.</a:t>
            </a:r>
          </a:p>
          <a:p>
            <a:pPr algn="just" marL="1295403" indent="-431801" lvl="2">
              <a:lnSpc>
                <a:spcPts val="4200"/>
              </a:lnSpc>
              <a:buFont typeface="Arial"/>
              <a:buChar char="⚬"/>
            </a:pPr>
            <a:r>
              <a:rPr lang="en-US" sz="3000">
                <a:solidFill>
                  <a:srgbClr val="008037"/>
                </a:solidFill>
                <a:latin typeface="Arial Bold"/>
              </a:rPr>
              <a:t>Lough Gur, Co. Limerick</a:t>
            </a:r>
            <a:r>
              <a:rPr lang="en-US" sz="3000">
                <a:solidFill>
                  <a:srgbClr val="000000"/>
                </a:solidFill>
                <a:latin typeface="Arial"/>
              </a:rPr>
              <a:t>.</a:t>
            </a:r>
          </a:p>
          <a:p>
            <a:pPr algn="just" marL="1295403" indent="-431801" lvl="2">
              <a:lnSpc>
                <a:spcPts val="4200"/>
              </a:lnSpc>
              <a:buFont typeface="Arial"/>
              <a:buChar char="⚬"/>
            </a:pPr>
            <a:r>
              <a:rPr lang="en-US" sz="3000">
                <a:solidFill>
                  <a:srgbClr val="008037"/>
                </a:solidFill>
                <a:latin typeface="Arial Bold"/>
              </a:rPr>
              <a:t>The Boyne Valley, Co. Meath</a:t>
            </a:r>
            <a:r>
              <a:rPr lang="en-US" sz="3000">
                <a:solidFill>
                  <a:srgbClr val="000000"/>
                </a:solidFill>
                <a:latin typeface="Arial"/>
              </a:rPr>
              <a:t>.</a:t>
            </a:r>
          </a:p>
          <a:p>
            <a:pPr algn="just" marL="647702" indent="-323851" lvl="1">
              <a:lnSpc>
                <a:spcPts val="4200"/>
              </a:lnSpc>
              <a:buFont typeface="Arial"/>
              <a:buChar char="•"/>
            </a:pPr>
            <a:r>
              <a:rPr lang="en-US" sz="3000">
                <a:solidFill>
                  <a:srgbClr val="000000"/>
                </a:solidFill>
                <a:latin typeface="Arial"/>
              </a:rPr>
              <a:t>Like the Mesolithic people, they hunted and gathered but it was no longer their main source of food. Their tools and weapons were still made from stone. </a:t>
            </a:r>
          </a:p>
          <a:p>
            <a:pPr algn="just" marL="647702" indent="-323851" lvl="1">
              <a:lnSpc>
                <a:spcPts val="4200"/>
              </a:lnSpc>
              <a:buFont typeface="Arial"/>
              <a:buChar char="•"/>
            </a:pPr>
            <a:r>
              <a:rPr lang="en-US" sz="3000">
                <a:solidFill>
                  <a:srgbClr val="000000"/>
                </a:solidFill>
                <a:latin typeface="Arial"/>
              </a:rPr>
              <a:t>They ploughed land with </a:t>
            </a:r>
            <a:r>
              <a:rPr lang="en-US" sz="3000">
                <a:solidFill>
                  <a:srgbClr val="008037"/>
                </a:solidFill>
                <a:latin typeface="Arial Bold"/>
              </a:rPr>
              <a:t>mattocks </a:t>
            </a:r>
            <a:r>
              <a:rPr lang="en-US" sz="3000">
                <a:solidFill>
                  <a:srgbClr val="000000"/>
                </a:solidFill>
                <a:latin typeface="Arial"/>
              </a:rPr>
              <a:t>and </a:t>
            </a:r>
            <a:r>
              <a:rPr lang="en-US" sz="3000">
                <a:solidFill>
                  <a:srgbClr val="008037"/>
                </a:solidFill>
                <a:latin typeface="Arial Bold"/>
              </a:rPr>
              <a:t>ploughs</a:t>
            </a:r>
            <a:r>
              <a:rPr lang="en-US" sz="3000">
                <a:solidFill>
                  <a:srgbClr val="000000"/>
                </a:solidFill>
                <a:latin typeface="Arial"/>
              </a:rPr>
              <a:t>, grew crops like </a:t>
            </a:r>
            <a:r>
              <a:rPr lang="en-US" sz="3000">
                <a:solidFill>
                  <a:srgbClr val="008037"/>
                </a:solidFill>
                <a:latin typeface="Arial Bold"/>
              </a:rPr>
              <a:t>wheat </a:t>
            </a:r>
            <a:r>
              <a:rPr lang="en-US" sz="3000">
                <a:solidFill>
                  <a:srgbClr val="000000"/>
                </a:solidFill>
                <a:latin typeface="Arial"/>
              </a:rPr>
              <a:t>and </a:t>
            </a:r>
            <a:r>
              <a:rPr lang="en-US" sz="3000">
                <a:solidFill>
                  <a:srgbClr val="008037"/>
                </a:solidFill>
                <a:latin typeface="Arial Bold"/>
              </a:rPr>
              <a:t>barley</a:t>
            </a:r>
            <a:r>
              <a:rPr lang="en-US" sz="3000">
                <a:solidFill>
                  <a:srgbClr val="000000"/>
                </a:solidFill>
                <a:latin typeface="Arial"/>
              </a:rPr>
              <a:t>, domesticated animals like </a:t>
            </a:r>
            <a:r>
              <a:rPr lang="en-US" sz="3000">
                <a:solidFill>
                  <a:srgbClr val="008037"/>
                </a:solidFill>
                <a:latin typeface="Arial Bold"/>
              </a:rPr>
              <a:t>sheep </a:t>
            </a:r>
            <a:r>
              <a:rPr lang="en-US" sz="3000">
                <a:solidFill>
                  <a:srgbClr val="000000"/>
                </a:solidFill>
                <a:latin typeface="Arial"/>
              </a:rPr>
              <a:t>and </a:t>
            </a:r>
            <a:r>
              <a:rPr lang="en-US" sz="3000">
                <a:solidFill>
                  <a:srgbClr val="008037"/>
                </a:solidFill>
                <a:latin typeface="Arial Bold"/>
              </a:rPr>
              <a:t>pigs</a:t>
            </a:r>
            <a:r>
              <a:rPr lang="en-US" sz="3000">
                <a:solidFill>
                  <a:srgbClr val="000000"/>
                </a:solidFill>
                <a:latin typeface="Arial"/>
              </a:rPr>
              <a:t>, made </a:t>
            </a:r>
            <a:r>
              <a:rPr lang="en-US" sz="3000">
                <a:solidFill>
                  <a:srgbClr val="008037"/>
                </a:solidFill>
                <a:latin typeface="Arial Bold"/>
              </a:rPr>
              <a:t>bread </a:t>
            </a:r>
            <a:r>
              <a:rPr lang="en-US" sz="3000">
                <a:solidFill>
                  <a:srgbClr val="000000"/>
                </a:solidFill>
                <a:latin typeface="Arial"/>
              </a:rPr>
              <a:t>using a </a:t>
            </a:r>
            <a:r>
              <a:rPr lang="en-US" sz="3000">
                <a:solidFill>
                  <a:srgbClr val="008037"/>
                </a:solidFill>
                <a:latin typeface="Arial Bold"/>
              </a:rPr>
              <a:t>saddle stone</a:t>
            </a:r>
            <a:r>
              <a:rPr lang="en-US" sz="3000">
                <a:solidFill>
                  <a:srgbClr val="000000"/>
                </a:solidFill>
                <a:latin typeface="Arial Bold"/>
              </a:rPr>
              <a:t> </a:t>
            </a:r>
            <a:r>
              <a:rPr lang="en-US" sz="3000">
                <a:solidFill>
                  <a:srgbClr val="000000"/>
                </a:solidFill>
                <a:latin typeface="Arial"/>
              </a:rPr>
              <a:t>and made the first </a:t>
            </a:r>
            <a:r>
              <a:rPr lang="en-US" sz="3000">
                <a:solidFill>
                  <a:srgbClr val="008037"/>
                </a:solidFill>
                <a:latin typeface="Arial Bold"/>
              </a:rPr>
              <a:t>pots </a:t>
            </a:r>
            <a:r>
              <a:rPr lang="en-US" sz="3000">
                <a:solidFill>
                  <a:srgbClr val="000000"/>
                </a:solidFill>
                <a:latin typeface="Arial"/>
              </a:rPr>
              <a:t>using local cay (used to store food, tools or ashes of the dead).</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004716"/>
                </a:solidFill>
                <a:latin typeface="Arial Bold"/>
              </a:rPr>
              <a:t>Neolithic Burial Customs</a:t>
            </a:r>
          </a:p>
        </p:txBody>
      </p:sp>
      <p:sp>
        <p:nvSpPr>
          <p:cNvPr name="TextBox 9" id="9"/>
          <p:cNvSpPr txBox="true"/>
          <p:nvPr/>
        </p:nvSpPr>
        <p:spPr>
          <a:xfrm rot="0">
            <a:off x="1028700" y="2120899"/>
            <a:ext cx="15609955" cy="8048625"/>
          </a:xfrm>
          <a:prstGeom prst="rect">
            <a:avLst/>
          </a:prstGeom>
        </p:spPr>
        <p:txBody>
          <a:bodyPr anchor="t" rtlCol="false" tIns="0" lIns="0" bIns="0" rIns="0">
            <a:spAutoFit/>
          </a:bodyPr>
          <a:lstStyle/>
          <a:p>
            <a:pPr algn="just" marL="647702" indent="-323851" lvl="1">
              <a:lnSpc>
                <a:spcPts val="4200"/>
              </a:lnSpc>
              <a:buFont typeface="Arial"/>
              <a:buChar char="•"/>
            </a:pPr>
            <a:r>
              <a:rPr lang="en-US" sz="3000">
                <a:solidFill>
                  <a:srgbClr val="000000"/>
                </a:solidFill>
                <a:latin typeface="Arial"/>
              </a:rPr>
              <a:t>A significant change in Neolithic Ireland was a new emphasis on building tombs for cremated remains and grave goods.</a:t>
            </a:r>
          </a:p>
          <a:p>
            <a:pPr algn="just" marL="647702" indent="-323851" lvl="1">
              <a:lnSpc>
                <a:spcPts val="4200"/>
              </a:lnSpc>
              <a:buFont typeface="Arial"/>
              <a:buChar char="•"/>
            </a:pPr>
            <a:r>
              <a:rPr lang="en-US" sz="3000">
                <a:solidFill>
                  <a:srgbClr val="000000"/>
                </a:solidFill>
                <a:latin typeface="Arial"/>
              </a:rPr>
              <a:t>There were three main types of </a:t>
            </a:r>
            <a:r>
              <a:rPr lang="en-US" sz="3000">
                <a:solidFill>
                  <a:srgbClr val="008037"/>
                </a:solidFill>
                <a:latin typeface="Arial Bold"/>
              </a:rPr>
              <a:t>megalithic </a:t>
            </a:r>
            <a:r>
              <a:rPr lang="en-US" sz="3000">
                <a:solidFill>
                  <a:srgbClr val="000000"/>
                </a:solidFill>
                <a:latin typeface="Arial"/>
              </a:rPr>
              <a:t>(</a:t>
            </a:r>
            <a:r>
              <a:rPr lang="en-US" sz="3000" u="sng">
                <a:solidFill>
                  <a:srgbClr val="4CAF50"/>
                </a:solidFill>
                <a:latin typeface="Arial"/>
              </a:rPr>
              <a:t>huge stone</a:t>
            </a:r>
            <a:r>
              <a:rPr lang="en-US" sz="3000">
                <a:solidFill>
                  <a:srgbClr val="000000"/>
                </a:solidFill>
                <a:latin typeface="Arial"/>
              </a:rPr>
              <a:t>) tombs:</a:t>
            </a:r>
          </a:p>
          <a:p>
            <a:pPr algn="just" marL="1295403" indent="-431801" lvl="2">
              <a:lnSpc>
                <a:spcPts val="4200"/>
              </a:lnSpc>
              <a:buFont typeface="Arial"/>
              <a:buChar char="⚬"/>
            </a:pPr>
            <a:r>
              <a:rPr lang="en-US" sz="3000">
                <a:solidFill>
                  <a:srgbClr val="008037"/>
                </a:solidFill>
                <a:latin typeface="Arial Bold"/>
              </a:rPr>
              <a:t>Passage graves</a:t>
            </a:r>
            <a:r>
              <a:rPr lang="en-US" sz="3000">
                <a:solidFill>
                  <a:srgbClr val="000000"/>
                </a:solidFill>
                <a:latin typeface="Arial"/>
              </a:rPr>
              <a:t> – </a:t>
            </a:r>
            <a:r>
              <a:rPr lang="en-US" sz="3000" u="sng">
                <a:solidFill>
                  <a:srgbClr val="4CAF50"/>
                </a:solidFill>
                <a:latin typeface="Arial"/>
              </a:rPr>
              <a:t>these were huge mounds built over a central passage which led to a chamber for the dead</a:t>
            </a:r>
            <a:r>
              <a:rPr lang="en-US" sz="3000">
                <a:solidFill>
                  <a:srgbClr val="000000"/>
                </a:solidFill>
                <a:latin typeface="Arial"/>
              </a:rPr>
              <a:t>. (</a:t>
            </a:r>
            <a:r>
              <a:rPr lang="en-US" sz="3000">
                <a:solidFill>
                  <a:srgbClr val="0DA33B"/>
                </a:solidFill>
                <a:latin typeface="Arial Bold"/>
              </a:rPr>
              <a:t>Newgrange, Co. Meath</a:t>
            </a:r>
            <a:r>
              <a:rPr lang="en-US" sz="3000">
                <a:solidFill>
                  <a:srgbClr val="000000"/>
                </a:solidFill>
                <a:latin typeface="Arial"/>
              </a:rPr>
              <a:t>)</a:t>
            </a:r>
          </a:p>
          <a:p>
            <a:pPr algn="just" marL="1295403" indent="-431801" lvl="2">
              <a:lnSpc>
                <a:spcPts val="4200"/>
              </a:lnSpc>
              <a:buFont typeface="Arial"/>
              <a:buChar char="⚬"/>
            </a:pPr>
            <a:r>
              <a:rPr lang="en-US" sz="3000">
                <a:solidFill>
                  <a:srgbClr val="008037"/>
                </a:solidFill>
                <a:latin typeface="Arial Bold"/>
              </a:rPr>
              <a:t>Court cairns</a:t>
            </a:r>
            <a:r>
              <a:rPr lang="en-US" sz="3000">
                <a:solidFill>
                  <a:srgbClr val="000000"/>
                </a:solidFill>
                <a:latin typeface="Arial"/>
              </a:rPr>
              <a:t> – </a:t>
            </a:r>
            <a:r>
              <a:rPr lang="en-US" sz="3000" u="sng">
                <a:solidFill>
                  <a:srgbClr val="4CAF50"/>
                </a:solidFill>
                <a:latin typeface="Arial"/>
              </a:rPr>
              <a:t>these had an open space</a:t>
            </a:r>
            <a:r>
              <a:rPr lang="en-US" sz="3000">
                <a:solidFill>
                  <a:srgbClr val="4CAF50"/>
                </a:solidFill>
                <a:latin typeface="Arial"/>
              </a:rPr>
              <a:t> </a:t>
            </a:r>
            <a:r>
              <a:rPr lang="en-US" sz="3000" u="sng">
                <a:solidFill>
                  <a:srgbClr val="000000"/>
                </a:solidFill>
                <a:latin typeface="Arial"/>
              </a:rPr>
              <a:t>(</a:t>
            </a:r>
            <a:r>
              <a:rPr lang="en-US" sz="3000">
                <a:solidFill>
                  <a:srgbClr val="0DA33B"/>
                </a:solidFill>
                <a:latin typeface="Arial Bold Italics"/>
              </a:rPr>
              <a:t>court</a:t>
            </a:r>
            <a:r>
              <a:rPr lang="en-US" sz="3000" u="sng">
                <a:solidFill>
                  <a:srgbClr val="000000"/>
                </a:solidFill>
                <a:latin typeface="Arial"/>
              </a:rPr>
              <a:t>)</a:t>
            </a:r>
            <a:r>
              <a:rPr lang="en-US" sz="3000">
                <a:solidFill>
                  <a:srgbClr val="4CAF50"/>
                </a:solidFill>
                <a:latin typeface="Arial"/>
              </a:rPr>
              <a:t> </a:t>
            </a:r>
            <a:r>
              <a:rPr lang="en-US" sz="3000" u="sng">
                <a:solidFill>
                  <a:srgbClr val="4CAF50"/>
                </a:solidFill>
                <a:latin typeface="Arial"/>
              </a:rPr>
              <a:t>at the front and a chamber originally covered by a mound of stones</a:t>
            </a:r>
            <a:r>
              <a:rPr lang="en-US" sz="3000">
                <a:solidFill>
                  <a:srgbClr val="000000"/>
                </a:solidFill>
                <a:latin typeface="Arial"/>
              </a:rPr>
              <a:t> (</a:t>
            </a:r>
            <a:r>
              <a:rPr lang="en-US" sz="3000">
                <a:solidFill>
                  <a:srgbClr val="0DA33B"/>
                </a:solidFill>
                <a:latin typeface="Arial Bold Italics"/>
              </a:rPr>
              <a:t>cairn</a:t>
            </a:r>
            <a:r>
              <a:rPr lang="en-US" sz="3000">
                <a:solidFill>
                  <a:srgbClr val="000000"/>
                </a:solidFill>
                <a:latin typeface="Arial"/>
              </a:rPr>
              <a:t>) </a:t>
            </a:r>
            <a:r>
              <a:rPr lang="en-US" sz="3000" u="sng">
                <a:solidFill>
                  <a:srgbClr val="4CAF50"/>
                </a:solidFill>
                <a:latin typeface="Arial"/>
              </a:rPr>
              <a:t>for the dead behind</a:t>
            </a:r>
            <a:r>
              <a:rPr lang="en-US" sz="3000">
                <a:solidFill>
                  <a:srgbClr val="000000"/>
                </a:solidFill>
                <a:latin typeface="Arial"/>
              </a:rPr>
              <a:t>. (</a:t>
            </a:r>
            <a:r>
              <a:rPr lang="en-US" sz="3000">
                <a:solidFill>
                  <a:srgbClr val="0DA33B"/>
                </a:solidFill>
                <a:latin typeface="Arial Bold"/>
              </a:rPr>
              <a:t>Creevykeel, Co. Sligo</a:t>
            </a:r>
            <a:r>
              <a:rPr lang="en-US" sz="3000">
                <a:solidFill>
                  <a:srgbClr val="000000"/>
                </a:solidFill>
                <a:latin typeface="Arial"/>
              </a:rPr>
              <a:t>)</a:t>
            </a:r>
          </a:p>
          <a:p>
            <a:pPr algn="just" marL="1295403" indent="-431801" lvl="2">
              <a:lnSpc>
                <a:spcPts val="4200"/>
              </a:lnSpc>
              <a:buFont typeface="Arial"/>
              <a:buChar char="⚬"/>
            </a:pPr>
            <a:r>
              <a:rPr lang="en-US" sz="3000">
                <a:solidFill>
                  <a:srgbClr val="008037"/>
                </a:solidFill>
                <a:latin typeface="Arial Bold"/>
              </a:rPr>
              <a:t>Portal dolmens</a:t>
            </a:r>
            <a:r>
              <a:rPr lang="en-US" sz="3000">
                <a:solidFill>
                  <a:srgbClr val="000000"/>
                </a:solidFill>
                <a:latin typeface="Arial"/>
              </a:rPr>
              <a:t> – </a:t>
            </a:r>
            <a:r>
              <a:rPr lang="en-US" sz="3000" u="sng">
                <a:solidFill>
                  <a:srgbClr val="4CAF50"/>
                </a:solidFill>
                <a:latin typeface="Arial"/>
              </a:rPr>
              <a:t>Two or more standing stones and a huge capstone resting across the top with the remains placed inside</a:t>
            </a:r>
            <a:r>
              <a:rPr lang="en-US" sz="3000">
                <a:solidFill>
                  <a:srgbClr val="000000"/>
                </a:solidFill>
                <a:latin typeface="Arial"/>
              </a:rPr>
              <a:t>. (</a:t>
            </a:r>
            <a:r>
              <a:rPr lang="en-US" sz="3000">
                <a:solidFill>
                  <a:srgbClr val="0DA33B"/>
                </a:solidFill>
                <a:latin typeface="Arial Bold"/>
              </a:rPr>
              <a:t>Poulnabrone dolmen, the Burren, Co. Clare</a:t>
            </a:r>
            <a:r>
              <a:rPr lang="en-US" sz="3000">
                <a:solidFill>
                  <a:srgbClr val="000000"/>
                </a:solidFill>
                <a:latin typeface="Arial"/>
              </a:rPr>
              <a:t>)</a:t>
            </a:r>
          </a:p>
          <a:p>
            <a:pPr algn="just" marL="647702" indent="-323851" lvl="1">
              <a:lnSpc>
                <a:spcPts val="4200"/>
              </a:lnSpc>
              <a:buFont typeface="Arial"/>
              <a:buChar char="•"/>
            </a:pPr>
            <a:r>
              <a:rPr lang="en-US" sz="3000">
                <a:solidFill>
                  <a:srgbClr val="000000"/>
                </a:solidFill>
                <a:latin typeface="Arial"/>
              </a:rPr>
              <a:t>The megaliths for these tombs would have been </a:t>
            </a:r>
            <a:r>
              <a:rPr lang="en-US" sz="3000">
                <a:solidFill>
                  <a:srgbClr val="008037"/>
                </a:solidFill>
                <a:latin typeface="Arial Bold"/>
              </a:rPr>
              <a:t>floated along rivers on rafts </a:t>
            </a:r>
            <a:r>
              <a:rPr lang="en-US" sz="3000">
                <a:solidFill>
                  <a:srgbClr val="000000"/>
                </a:solidFill>
                <a:latin typeface="Arial"/>
              </a:rPr>
              <a:t>or </a:t>
            </a:r>
            <a:r>
              <a:rPr lang="en-US" sz="3000">
                <a:solidFill>
                  <a:srgbClr val="008037"/>
                </a:solidFill>
                <a:latin typeface="Arial Bold"/>
              </a:rPr>
              <a:t>rolled for miles on logs</a:t>
            </a:r>
            <a:r>
              <a:rPr lang="en-US" sz="3000">
                <a:solidFill>
                  <a:srgbClr val="000000"/>
                </a:solidFill>
                <a:latin typeface="Arial"/>
              </a:rPr>
              <a:t>. Building these tombs would have taken hundreds of people and also clearly showcases that the Neolithic people clearly had knowledge of the stars and were skilled engineers.</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8" id="8"/>
          <p:cNvSpPr txBox="true"/>
          <p:nvPr/>
        </p:nvSpPr>
        <p:spPr>
          <a:xfrm rot="0">
            <a:off x="1028700" y="790575"/>
            <a:ext cx="15609955" cy="1152520"/>
          </a:xfrm>
          <a:prstGeom prst="rect">
            <a:avLst/>
          </a:prstGeom>
        </p:spPr>
        <p:txBody>
          <a:bodyPr anchor="t" rtlCol="false" tIns="0" lIns="0" bIns="0" rIns="0">
            <a:spAutoFit/>
          </a:bodyPr>
          <a:lstStyle/>
          <a:p>
            <a:pPr algn="l">
              <a:lnSpc>
                <a:spcPts val="8400"/>
              </a:lnSpc>
            </a:pPr>
            <a:r>
              <a:rPr lang="en-US" sz="6000">
                <a:solidFill>
                  <a:srgbClr val="004716"/>
                </a:solidFill>
                <a:latin typeface="Arial Bold"/>
              </a:rPr>
              <a:t>Checkpoint pg. 30 (Artefact, 1st Edition)</a:t>
            </a:r>
          </a:p>
        </p:txBody>
      </p:sp>
      <p:sp>
        <p:nvSpPr>
          <p:cNvPr name="TextBox 9" id="9"/>
          <p:cNvSpPr txBox="true"/>
          <p:nvPr/>
        </p:nvSpPr>
        <p:spPr>
          <a:xfrm rot="0">
            <a:off x="1028700" y="2120899"/>
            <a:ext cx="15609955" cy="2714625"/>
          </a:xfrm>
          <a:prstGeom prst="rect">
            <a:avLst/>
          </a:prstGeom>
        </p:spPr>
        <p:txBody>
          <a:bodyPr anchor="t" rtlCol="false" tIns="0" lIns="0" bIns="0" rIns="0">
            <a:spAutoFit/>
          </a:bodyPr>
          <a:lstStyle/>
          <a:p>
            <a:pPr algn="just" marL="647702" indent="-323851" lvl="1">
              <a:lnSpc>
                <a:spcPts val="4200"/>
              </a:lnSpc>
              <a:buAutoNum type="arabicPeriod" startAt="1"/>
            </a:pPr>
            <a:r>
              <a:rPr lang="en-US" sz="3000">
                <a:solidFill>
                  <a:srgbClr val="10A30D"/>
                </a:solidFill>
                <a:latin typeface="Arial"/>
              </a:rPr>
              <a:t>What important change took place in Ireland during the Neolithic Period?</a:t>
            </a:r>
          </a:p>
          <a:p>
            <a:pPr algn="just" marL="647702" indent="-323851" lvl="1">
              <a:lnSpc>
                <a:spcPts val="4200"/>
              </a:lnSpc>
              <a:buAutoNum type="arabicPeriod" startAt="1"/>
            </a:pPr>
            <a:r>
              <a:rPr lang="en-US" sz="3000">
                <a:solidFill>
                  <a:srgbClr val="10A30D"/>
                </a:solidFill>
                <a:latin typeface="Arial"/>
              </a:rPr>
              <a:t>What foods were produced by Neolithic farmers?</a:t>
            </a:r>
          </a:p>
          <a:p>
            <a:pPr algn="just" marL="647702" indent="-323851" lvl="1">
              <a:lnSpc>
                <a:spcPts val="4200"/>
              </a:lnSpc>
              <a:buAutoNum type="arabicPeriod" startAt="1"/>
            </a:pPr>
            <a:r>
              <a:rPr lang="en-US" sz="3000">
                <a:solidFill>
                  <a:srgbClr val="10A30D"/>
                </a:solidFill>
                <a:latin typeface="Arial"/>
              </a:rPr>
              <a:t>Describe Neolithic houses and how these were different from Mesolithic houses.</a:t>
            </a:r>
          </a:p>
          <a:p>
            <a:pPr algn="just" marL="647702" indent="-323851" lvl="1">
              <a:lnSpc>
                <a:spcPts val="4200"/>
              </a:lnSpc>
              <a:buAutoNum type="arabicPeriod" startAt="1"/>
            </a:pPr>
            <a:r>
              <a:rPr lang="en-US" sz="3000">
                <a:solidFill>
                  <a:srgbClr val="10A30D"/>
                </a:solidFill>
                <a:latin typeface="Arial"/>
              </a:rPr>
              <a:t>Describe (a) a passage tomb; (b) a court cairn; (c) a portal dolmen.</a:t>
            </a:r>
          </a:p>
          <a:p>
            <a:pPr algn="just" marL="647702" indent="-323851" lvl="1">
              <a:lnSpc>
                <a:spcPts val="4200"/>
              </a:lnSpc>
              <a:buAutoNum type="arabicPeriod" startAt="1"/>
            </a:pPr>
            <a:r>
              <a:rPr lang="en-US" sz="3000">
                <a:solidFill>
                  <a:srgbClr val="10A30D"/>
                </a:solidFill>
                <a:latin typeface="Arial"/>
              </a:rPr>
              <a:t>Explain the following terms: </a:t>
            </a:r>
            <a:r>
              <a:rPr lang="en-US" sz="3000">
                <a:solidFill>
                  <a:srgbClr val="10A30D"/>
                </a:solidFill>
                <a:latin typeface="Arial Italics"/>
              </a:rPr>
              <a:t>wattle and daub</a:t>
            </a:r>
            <a:r>
              <a:rPr lang="en-US" sz="3000">
                <a:solidFill>
                  <a:srgbClr val="10A30D"/>
                </a:solidFill>
                <a:latin typeface="Arial"/>
              </a:rPr>
              <a:t>; </a:t>
            </a:r>
            <a:r>
              <a:rPr lang="en-US" sz="3000">
                <a:solidFill>
                  <a:srgbClr val="10A30D"/>
                </a:solidFill>
                <a:latin typeface="Arial Italics"/>
              </a:rPr>
              <a:t>megaliths</a:t>
            </a:r>
            <a:r>
              <a:rPr lang="en-US" sz="3000">
                <a:solidFill>
                  <a:srgbClr val="10A30D"/>
                </a:solidFill>
                <a:latin typeface="Arial"/>
              </a:rPr>
              <a:t>.</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8" id="8"/>
          <p:cNvSpPr txBox="true"/>
          <p:nvPr/>
        </p:nvSpPr>
        <p:spPr>
          <a:xfrm rot="0">
            <a:off x="1028700" y="790575"/>
            <a:ext cx="15609955" cy="1152520"/>
          </a:xfrm>
          <a:prstGeom prst="rect">
            <a:avLst/>
          </a:prstGeom>
        </p:spPr>
        <p:txBody>
          <a:bodyPr anchor="t" rtlCol="false" tIns="0" lIns="0" bIns="0" rIns="0">
            <a:spAutoFit/>
          </a:bodyPr>
          <a:lstStyle/>
          <a:p>
            <a:pPr algn="l">
              <a:lnSpc>
                <a:spcPts val="8400"/>
              </a:lnSpc>
            </a:pPr>
            <a:r>
              <a:rPr lang="en-US" sz="6000">
                <a:solidFill>
                  <a:srgbClr val="004716"/>
                </a:solidFill>
                <a:latin typeface="Arial Bold"/>
              </a:rPr>
              <a:t>Checkpoint pg. 30 (Artefact, 1st Edition)</a:t>
            </a:r>
          </a:p>
        </p:txBody>
      </p:sp>
      <p:sp>
        <p:nvSpPr>
          <p:cNvPr name="TextBox 9" id="9"/>
          <p:cNvSpPr txBox="true"/>
          <p:nvPr/>
        </p:nvSpPr>
        <p:spPr>
          <a:xfrm rot="0">
            <a:off x="1028700" y="1819270"/>
            <a:ext cx="15609955" cy="8048625"/>
          </a:xfrm>
          <a:prstGeom prst="rect">
            <a:avLst/>
          </a:prstGeom>
        </p:spPr>
        <p:txBody>
          <a:bodyPr anchor="t" rtlCol="false" tIns="0" lIns="0" bIns="0" rIns="0">
            <a:spAutoFit/>
          </a:bodyPr>
          <a:lstStyle/>
          <a:p>
            <a:pPr algn="just" marL="647702" indent="-323851" lvl="1">
              <a:lnSpc>
                <a:spcPts val="4200"/>
              </a:lnSpc>
              <a:buAutoNum type="arabicPeriod" startAt="1"/>
            </a:pPr>
            <a:r>
              <a:rPr lang="en-US" sz="3000">
                <a:solidFill>
                  <a:srgbClr val="10A30D"/>
                </a:solidFill>
                <a:latin typeface="Arial"/>
              </a:rPr>
              <a:t>Farming was introduced.</a:t>
            </a:r>
          </a:p>
          <a:p>
            <a:pPr algn="just" marL="647702" indent="-323851" lvl="1">
              <a:lnSpc>
                <a:spcPts val="4200"/>
              </a:lnSpc>
              <a:buAutoNum type="arabicPeriod" startAt="1"/>
            </a:pPr>
            <a:r>
              <a:rPr lang="en-US" sz="3000">
                <a:solidFill>
                  <a:srgbClr val="4D5776"/>
                </a:solidFill>
                <a:latin typeface="Arial"/>
              </a:rPr>
              <a:t>Crops such as wheat and barley and meat from domesticated animals such as sheep and pigs.</a:t>
            </a:r>
          </a:p>
          <a:p>
            <a:pPr algn="just" marL="647702" indent="-323851" lvl="1">
              <a:lnSpc>
                <a:spcPts val="4200"/>
              </a:lnSpc>
              <a:buAutoNum type="arabicPeriod" startAt="1"/>
            </a:pPr>
            <a:r>
              <a:rPr lang="en-US" sz="3000">
                <a:solidFill>
                  <a:srgbClr val="DC9600"/>
                </a:solidFill>
                <a:latin typeface="Arial"/>
              </a:rPr>
              <a:t>Neolithic houses had poles driven into the ground (post holes) and walls of wattle and daub. The roof was thatched with straw or rushes. They were much bigger and more permanent than the houses of the Mesolithic people.</a:t>
            </a:r>
          </a:p>
          <a:p>
            <a:pPr algn="just" marL="647702" indent="-323851" lvl="1">
              <a:lnSpc>
                <a:spcPts val="4200"/>
              </a:lnSpc>
              <a:buAutoNum type="arabicPeriod" startAt="1"/>
            </a:pPr>
          </a:p>
          <a:p>
            <a:pPr algn="just" marL="1295403" indent="-431801" lvl="2">
              <a:lnSpc>
                <a:spcPts val="4200"/>
              </a:lnSpc>
              <a:buAutoNum type="alphaLcPeriod" startAt="1"/>
            </a:pPr>
            <a:r>
              <a:rPr lang="en-US" sz="3000">
                <a:solidFill>
                  <a:srgbClr val="FF3131"/>
                </a:solidFill>
                <a:latin typeface="Arial"/>
              </a:rPr>
              <a:t>Passage tomb: huge mounds built over a central passage which led to a chamber for the dead.</a:t>
            </a:r>
          </a:p>
          <a:p>
            <a:pPr algn="just" marL="1295403" indent="-431801" lvl="2">
              <a:lnSpc>
                <a:spcPts val="4200"/>
              </a:lnSpc>
              <a:buAutoNum type="alphaLcPeriod" startAt="1"/>
            </a:pPr>
            <a:r>
              <a:rPr lang="en-US" sz="3000">
                <a:solidFill>
                  <a:srgbClr val="5E17EB"/>
                </a:solidFill>
                <a:latin typeface="Arial"/>
              </a:rPr>
              <a:t>Court cairn: an open space (court) at the front and a chamber originally covered by a mound of stones (cairn) for the dead behind.</a:t>
            </a:r>
          </a:p>
          <a:p>
            <a:pPr algn="just" marL="1295403" indent="-431801" lvl="2">
              <a:lnSpc>
                <a:spcPts val="4200"/>
              </a:lnSpc>
              <a:buAutoNum type="alphaLcPeriod" startAt="1"/>
            </a:pPr>
            <a:r>
              <a:rPr lang="en-US" sz="3000">
                <a:solidFill>
                  <a:srgbClr val="0097B2"/>
                </a:solidFill>
                <a:latin typeface="Arial"/>
              </a:rPr>
              <a:t>Portal dolmen: Two or more standing stones and a huge capstone resting across the top with the remains placed inside.</a:t>
            </a:r>
          </a:p>
          <a:p>
            <a:pPr algn="just" marL="647702" indent="-323851" lvl="1">
              <a:lnSpc>
                <a:spcPts val="4200"/>
              </a:lnSpc>
              <a:buAutoNum type="arabicPeriod" startAt="1"/>
            </a:pPr>
            <a:r>
              <a:rPr lang="en-US" sz="3000">
                <a:solidFill>
                  <a:srgbClr val="004AAD"/>
                </a:solidFill>
                <a:latin typeface="Arial"/>
              </a:rPr>
              <a:t>Wattle and daub: wooden sticks woven together like a basket (wattle) and covered with a mud paste (daub). Megaliths: large stones</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372159"/>
            <a:ext cx="18288000" cy="1704977"/>
          </a:xfrm>
          <a:prstGeom prst="rect">
            <a:avLst/>
          </a:prstGeom>
        </p:spPr>
        <p:txBody>
          <a:bodyPr anchor="t" rtlCol="false" tIns="0" lIns="0" bIns="0" rIns="0">
            <a:spAutoFit/>
          </a:bodyPr>
          <a:lstStyle/>
          <a:p>
            <a:pPr algn="ctr">
              <a:lnSpc>
                <a:spcPts val="12599"/>
              </a:lnSpc>
            </a:pPr>
            <a:r>
              <a:rPr lang="en-US" sz="8999" spc="404">
                <a:solidFill>
                  <a:srgbClr val="004716"/>
                </a:solidFill>
                <a:latin typeface="Arial Bold"/>
              </a:rPr>
              <a:t>3.3: BRONZE AGE IRELAND</a:t>
            </a:r>
          </a:p>
        </p:txBody>
      </p:sp>
      <p:sp>
        <p:nvSpPr>
          <p:cNvPr name="TextBox 4" id="4"/>
          <p:cNvSpPr txBox="true"/>
          <p:nvPr/>
        </p:nvSpPr>
        <p:spPr>
          <a:xfrm rot="0">
            <a:off x="258123" y="3753161"/>
            <a:ext cx="17584398" cy="1323975"/>
          </a:xfrm>
          <a:prstGeom prst="rect">
            <a:avLst/>
          </a:prstGeom>
        </p:spPr>
        <p:txBody>
          <a:bodyPr anchor="t" rtlCol="false" tIns="0" lIns="0" bIns="0" rIns="0">
            <a:spAutoFit/>
          </a:bodyPr>
          <a:lstStyle/>
          <a:p>
            <a:pPr algn="ctr">
              <a:lnSpc>
                <a:spcPts val="10349"/>
              </a:lnSpc>
            </a:pPr>
            <a:r>
              <a:rPr lang="en-US" sz="8999" spc="2699">
                <a:solidFill>
                  <a:srgbClr val="F0F4F8"/>
                </a:solidFill>
                <a:latin typeface="Daydream"/>
              </a:rPr>
              <a:t>3.3: Bronze Age Ireland</a:t>
            </a:r>
          </a:p>
        </p:txBody>
      </p:sp>
      <p:sp>
        <p:nvSpPr>
          <p:cNvPr name="TextBox 5" id="5"/>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sz="3004">
                <a:solidFill>
                  <a:srgbClr val="FFFFFF"/>
                </a:solidFill>
                <a:latin typeface="Old Standard Bold"/>
              </a:rPr>
              <a:t>Chapter 3</a:t>
            </a:r>
          </a:p>
        </p:txBody>
      </p:sp>
      <p:sp>
        <p:nvSpPr>
          <p:cNvPr name="TextBox 6" id="6"/>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a:solidFill>
                  <a:srgbClr val="FFFFFF"/>
                </a:solidFill>
                <a:latin typeface="Old Standard Bold"/>
              </a:rPr>
              <a:t>2,300 BC to 500 BC</a:t>
            </a:r>
          </a:p>
        </p:txBody>
      </p:sp>
      <p:grpSp>
        <p:nvGrpSpPr>
          <p:cNvPr name="Group 7" id="7"/>
          <p:cNvGrpSpPr/>
          <p:nvPr/>
        </p:nvGrpSpPr>
        <p:grpSpPr>
          <a:xfrm rot="0">
            <a:off x="14337590" y="9725311"/>
            <a:ext cx="3950410" cy="561689"/>
            <a:chOff x="0" y="0"/>
            <a:chExt cx="5267213" cy="748919"/>
          </a:xfrm>
        </p:grpSpPr>
        <p:sp>
          <p:nvSpPr>
            <p:cNvPr name="Freeform 8" id="8"/>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
        <p:nvSpPr>
          <p:cNvPr name="TextBox 11" id="11"/>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a:solidFill>
                  <a:srgbClr val="0DA33B"/>
                </a:solidFill>
                <a:latin typeface="Arial Bold"/>
              </a:rPr>
              <a:t>Strand Two: The History of Ireland</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004716"/>
                </a:solidFill>
                <a:latin typeface="Arial Bold"/>
              </a:rPr>
              <a:t>Metal comes to Ireland</a:t>
            </a:r>
          </a:p>
        </p:txBody>
      </p:sp>
      <p:sp>
        <p:nvSpPr>
          <p:cNvPr name="TextBox 9" id="9"/>
          <p:cNvSpPr txBox="true"/>
          <p:nvPr/>
        </p:nvSpPr>
        <p:spPr>
          <a:xfrm rot="0">
            <a:off x="1028700" y="2120899"/>
            <a:ext cx="15609955" cy="6981825"/>
          </a:xfrm>
          <a:prstGeom prst="rect">
            <a:avLst/>
          </a:prstGeom>
        </p:spPr>
        <p:txBody>
          <a:bodyPr anchor="t" rtlCol="false" tIns="0" lIns="0" bIns="0" rIns="0">
            <a:spAutoFit/>
          </a:bodyPr>
          <a:lstStyle/>
          <a:p>
            <a:pPr algn="just" marL="647702" indent="-323851" lvl="1">
              <a:lnSpc>
                <a:spcPts val="4200"/>
              </a:lnSpc>
              <a:buFont typeface="Arial"/>
              <a:buChar char="•"/>
            </a:pPr>
            <a:r>
              <a:rPr lang="en-US" sz="3000">
                <a:solidFill>
                  <a:srgbClr val="000000"/>
                </a:solidFill>
                <a:latin typeface="Arial"/>
              </a:rPr>
              <a:t>Archaeologists believe the first use of metal in Ireland was around 2,000 BC; this was the Bronze Age.</a:t>
            </a:r>
          </a:p>
          <a:p>
            <a:pPr algn="just" marL="647702" indent="-323851" lvl="1">
              <a:lnSpc>
                <a:spcPts val="4200"/>
              </a:lnSpc>
              <a:buFont typeface="Arial"/>
              <a:buChar char="•"/>
            </a:pPr>
            <a:r>
              <a:rPr lang="en-US" sz="3000">
                <a:solidFill>
                  <a:srgbClr val="000000"/>
                </a:solidFill>
                <a:latin typeface="Arial"/>
              </a:rPr>
              <a:t>Bronze (an </a:t>
            </a:r>
            <a:r>
              <a:rPr lang="en-US" sz="3000">
                <a:solidFill>
                  <a:srgbClr val="008037"/>
                </a:solidFill>
                <a:latin typeface="Arial Bold"/>
              </a:rPr>
              <a:t>alloy </a:t>
            </a:r>
            <a:r>
              <a:rPr lang="en-US" sz="3000">
                <a:solidFill>
                  <a:srgbClr val="000000"/>
                </a:solidFill>
                <a:latin typeface="Arial"/>
              </a:rPr>
              <a:t>(</a:t>
            </a:r>
            <a:r>
              <a:rPr lang="en-US" sz="3000" u="sng">
                <a:solidFill>
                  <a:srgbClr val="4CAF50"/>
                </a:solidFill>
                <a:latin typeface="Arial"/>
              </a:rPr>
              <a:t>combination</a:t>
            </a:r>
            <a:r>
              <a:rPr lang="en-US" sz="3000">
                <a:solidFill>
                  <a:srgbClr val="000000"/>
                </a:solidFill>
                <a:latin typeface="Arial"/>
              </a:rPr>
              <a:t>) of copper and tin) was </a:t>
            </a:r>
            <a:r>
              <a:rPr lang="en-US" sz="3000">
                <a:solidFill>
                  <a:srgbClr val="008037"/>
                </a:solidFill>
                <a:latin typeface="Arial Bold"/>
              </a:rPr>
              <a:t>stronger </a:t>
            </a:r>
            <a:r>
              <a:rPr lang="en-US" sz="3000">
                <a:solidFill>
                  <a:srgbClr val="000000"/>
                </a:solidFill>
                <a:latin typeface="Arial"/>
              </a:rPr>
              <a:t>than stone but was also much </a:t>
            </a:r>
            <a:r>
              <a:rPr lang="en-US" sz="3000">
                <a:solidFill>
                  <a:srgbClr val="008037"/>
                </a:solidFill>
                <a:latin typeface="Arial Bold"/>
              </a:rPr>
              <a:t>easier to shape</a:t>
            </a:r>
            <a:r>
              <a:rPr lang="en-US" sz="3000">
                <a:solidFill>
                  <a:srgbClr val="000000"/>
                </a:solidFill>
                <a:latin typeface="Arial"/>
              </a:rPr>
              <a:t> so people had greater control over the tools and weapons they could make.</a:t>
            </a:r>
          </a:p>
          <a:p>
            <a:pPr algn="just" marL="647702" indent="-323851" lvl="1">
              <a:lnSpc>
                <a:spcPts val="4200"/>
              </a:lnSpc>
              <a:buFont typeface="Arial"/>
              <a:buChar char="•"/>
            </a:pPr>
            <a:r>
              <a:rPr lang="en-US" sz="3000">
                <a:solidFill>
                  <a:srgbClr val="000000"/>
                </a:solidFill>
                <a:latin typeface="Arial"/>
              </a:rPr>
              <a:t>Copper was mined at </a:t>
            </a:r>
            <a:r>
              <a:rPr lang="en-US" sz="3000">
                <a:solidFill>
                  <a:srgbClr val="008037"/>
                </a:solidFill>
                <a:latin typeface="Arial Bold"/>
              </a:rPr>
              <a:t>Mount Gabriel</a:t>
            </a:r>
            <a:r>
              <a:rPr lang="en-US" sz="3000">
                <a:solidFill>
                  <a:srgbClr val="000000"/>
                </a:solidFill>
                <a:latin typeface="Arial"/>
              </a:rPr>
              <a:t> in Co. Cork but tin had to be imported from the likes of </a:t>
            </a:r>
            <a:r>
              <a:rPr lang="en-US" sz="3000">
                <a:solidFill>
                  <a:srgbClr val="008037"/>
                </a:solidFill>
                <a:latin typeface="Arial Bold"/>
              </a:rPr>
              <a:t>Cornwall </a:t>
            </a:r>
            <a:r>
              <a:rPr lang="en-US" sz="3000">
                <a:solidFill>
                  <a:srgbClr val="000000"/>
                </a:solidFill>
                <a:latin typeface="Arial"/>
              </a:rPr>
              <a:t>in Britain.</a:t>
            </a:r>
          </a:p>
          <a:p>
            <a:pPr algn="just" marL="647702" indent="-323851" lvl="1">
              <a:lnSpc>
                <a:spcPts val="4200"/>
              </a:lnSpc>
              <a:buFont typeface="Arial"/>
              <a:buChar char="•"/>
            </a:pPr>
            <a:r>
              <a:rPr lang="en-US" sz="3000">
                <a:solidFill>
                  <a:srgbClr val="000000"/>
                </a:solidFill>
                <a:latin typeface="Arial"/>
              </a:rPr>
              <a:t>Bronze was made by the process of </a:t>
            </a:r>
            <a:r>
              <a:rPr lang="en-US" sz="3000">
                <a:solidFill>
                  <a:srgbClr val="008037"/>
                </a:solidFill>
                <a:latin typeface="Arial Bold"/>
              </a:rPr>
              <a:t>smelting </a:t>
            </a:r>
            <a:r>
              <a:rPr lang="en-US" sz="3000">
                <a:solidFill>
                  <a:srgbClr val="000000"/>
                </a:solidFill>
                <a:latin typeface="Arial"/>
              </a:rPr>
              <a:t>copper and tin – </a:t>
            </a:r>
            <a:r>
              <a:rPr lang="en-US" sz="3000" u="sng">
                <a:solidFill>
                  <a:srgbClr val="4CAF50"/>
                </a:solidFill>
                <a:latin typeface="Arial"/>
              </a:rPr>
              <a:t>melting metal at a high temperature to separate it from the ore</a:t>
            </a:r>
            <a:r>
              <a:rPr lang="en-US" sz="3000">
                <a:solidFill>
                  <a:srgbClr val="000000"/>
                </a:solidFill>
                <a:latin typeface="Arial"/>
              </a:rPr>
              <a:t> – combining them and pouring them into moulds to set.</a:t>
            </a:r>
          </a:p>
          <a:p>
            <a:pPr algn="just" marL="647702" indent="-323851" lvl="1">
              <a:lnSpc>
                <a:spcPts val="4200"/>
              </a:lnSpc>
              <a:buFont typeface="Arial"/>
              <a:buChar char="•"/>
            </a:pPr>
            <a:r>
              <a:rPr lang="en-US" sz="3000">
                <a:solidFill>
                  <a:srgbClr val="008037"/>
                </a:solidFill>
                <a:latin typeface="Arial Bold"/>
              </a:rPr>
              <a:t>Metalworkers </a:t>
            </a:r>
            <a:r>
              <a:rPr lang="en-US" sz="3000">
                <a:solidFill>
                  <a:srgbClr val="000000"/>
                </a:solidFill>
                <a:latin typeface="Arial"/>
              </a:rPr>
              <a:t>(smiths) made tools such as </a:t>
            </a:r>
            <a:r>
              <a:rPr lang="en-US" sz="3000">
                <a:solidFill>
                  <a:srgbClr val="008037"/>
                </a:solidFill>
                <a:latin typeface="Arial Bold"/>
              </a:rPr>
              <a:t>sickles </a:t>
            </a:r>
            <a:r>
              <a:rPr lang="en-US" sz="3000">
                <a:solidFill>
                  <a:srgbClr val="000000"/>
                </a:solidFill>
                <a:latin typeface="Arial"/>
              </a:rPr>
              <a:t>(to cut crops), </a:t>
            </a:r>
            <a:r>
              <a:rPr lang="en-US" sz="3000">
                <a:solidFill>
                  <a:srgbClr val="008037"/>
                </a:solidFill>
                <a:latin typeface="Arial Bold"/>
              </a:rPr>
              <a:t>axes </a:t>
            </a:r>
            <a:r>
              <a:rPr lang="en-US" sz="3000">
                <a:solidFill>
                  <a:srgbClr val="000000"/>
                </a:solidFill>
                <a:latin typeface="Arial"/>
              </a:rPr>
              <a:t>and </a:t>
            </a:r>
            <a:r>
              <a:rPr lang="en-US" sz="3000">
                <a:solidFill>
                  <a:srgbClr val="008037"/>
                </a:solidFill>
                <a:latin typeface="Arial Bold"/>
              </a:rPr>
              <a:t>ploughs </a:t>
            </a:r>
            <a:r>
              <a:rPr lang="en-US" sz="3000">
                <a:solidFill>
                  <a:srgbClr val="000000"/>
                </a:solidFill>
                <a:latin typeface="Arial"/>
              </a:rPr>
              <a:t>and weapons such as </a:t>
            </a:r>
            <a:r>
              <a:rPr lang="en-US" sz="3000">
                <a:solidFill>
                  <a:srgbClr val="008037"/>
                </a:solidFill>
                <a:latin typeface="Arial Bold"/>
              </a:rPr>
              <a:t>knives</a:t>
            </a:r>
            <a:r>
              <a:rPr lang="en-US" sz="3000">
                <a:solidFill>
                  <a:srgbClr val="000000"/>
                </a:solidFill>
                <a:latin typeface="Arial"/>
              </a:rPr>
              <a:t>, </a:t>
            </a:r>
            <a:r>
              <a:rPr lang="en-US" sz="3000">
                <a:solidFill>
                  <a:srgbClr val="008037"/>
                </a:solidFill>
                <a:latin typeface="Arial Bold"/>
              </a:rPr>
              <a:t>swords</a:t>
            </a:r>
            <a:r>
              <a:rPr lang="en-US" sz="3000">
                <a:solidFill>
                  <a:srgbClr val="000000"/>
                </a:solidFill>
                <a:latin typeface="Arial"/>
              </a:rPr>
              <a:t>, </a:t>
            </a:r>
            <a:r>
              <a:rPr lang="en-US" sz="3000">
                <a:solidFill>
                  <a:srgbClr val="008037"/>
                </a:solidFill>
                <a:latin typeface="Arial Bold"/>
              </a:rPr>
              <a:t>shields </a:t>
            </a:r>
            <a:r>
              <a:rPr lang="en-US" sz="3000">
                <a:solidFill>
                  <a:srgbClr val="000000"/>
                </a:solidFill>
                <a:latin typeface="Arial"/>
              </a:rPr>
              <a:t>and </a:t>
            </a:r>
            <a:r>
              <a:rPr lang="en-US" sz="3000">
                <a:solidFill>
                  <a:srgbClr val="008037"/>
                </a:solidFill>
                <a:latin typeface="Arial Bold"/>
              </a:rPr>
              <a:t>spears </a:t>
            </a:r>
            <a:r>
              <a:rPr lang="en-US" sz="3000">
                <a:solidFill>
                  <a:srgbClr val="000000"/>
                </a:solidFill>
                <a:latin typeface="Arial"/>
              </a:rPr>
              <a:t>while farming remained the main source of food for Bronze Age people. </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004716"/>
                </a:solidFill>
                <a:latin typeface="Arial Bold"/>
              </a:rPr>
              <a:t>Life in the Bronze Age</a:t>
            </a:r>
          </a:p>
        </p:txBody>
      </p:sp>
      <p:sp>
        <p:nvSpPr>
          <p:cNvPr name="TextBox 9" id="9"/>
          <p:cNvSpPr txBox="true"/>
          <p:nvPr/>
        </p:nvSpPr>
        <p:spPr>
          <a:xfrm rot="0">
            <a:off x="1028700" y="2130424"/>
            <a:ext cx="15609955" cy="7472680"/>
          </a:xfrm>
          <a:prstGeom prst="rect">
            <a:avLst/>
          </a:prstGeom>
        </p:spPr>
        <p:txBody>
          <a:bodyPr anchor="t" rtlCol="false" tIns="0" lIns="0" bIns="0" rIns="0">
            <a:spAutoFit/>
          </a:bodyPr>
          <a:lstStyle/>
          <a:p>
            <a:pPr algn="just" marL="604523" indent="-302261" lvl="1">
              <a:lnSpc>
                <a:spcPts val="3920"/>
              </a:lnSpc>
              <a:buFont typeface="Arial"/>
              <a:buChar char="•"/>
            </a:pPr>
            <a:r>
              <a:rPr lang="en-US" sz="2800">
                <a:solidFill>
                  <a:srgbClr val="000000"/>
                </a:solidFill>
                <a:latin typeface="Arial"/>
              </a:rPr>
              <a:t>They grew </a:t>
            </a:r>
            <a:r>
              <a:rPr lang="en-US" sz="2800">
                <a:solidFill>
                  <a:srgbClr val="008037"/>
                </a:solidFill>
                <a:latin typeface="Arial Bold"/>
              </a:rPr>
              <a:t>wheat </a:t>
            </a:r>
            <a:r>
              <a:rPr lang="en-US" sz="2800">
                <a:solidFill>
                  <a:srgbClr val="000000"/>
                </a:solidFill>
                <a:latin typeface="Arial"/>
              </a:rPr>
              <a:t>and </a:t>
            </a:r>
            <a:r>
              <a:rPr lang="en-US" sz="2800">
                <a:solidFill>
                  <a:srgbClr val="008037"/>
                </a:solidFill>
                <a:latin typeface="Arial Bold"/>
              </a:rPr>
              <a:t>barley</a:t>
            </a:r>
            <a:r>
              <a:rPr lang="en-US" sz="2800">
                <a:solidFill>
                  <a:srgbClr val="000000"/>
                </a:solidFill>
                <a:latin typeface="Arial"/>
              </a:rPr>
              <a:t>; kept animals such as </a:t>
            </a:r>
            <a:r>
              <a:rPr lang="en-US" sz="2800">
                <a:solidFill>
                  <a:srgbClr val="008037"/>
                </a:solidFill>
                <a:latin typeface="Arial Bold"/>
              </a:rPr>
              <a:t>pigs</a:t>
            </a:r>
            <a:r>
              <a:rPr lang="en-US" sz="2800">
                <a:solidFill>
                  <a:srgbClr val="000000"/>
                </a:solidFill>
                <a:latin typeface="Arial"/>
              </a:rPr>
              <a:t>, </a:t>
            </a:r>
            <a:r>
              <a:rPr lang="en-US" sz="2800">
                <a:solidFill>
                  <a:srgbClr val="008037"/>
                </a:solidFill>
                <a:latin typeface="Arial Bold"/>
              </a:rPr>
              <a:t>sheep </a:t>
            </a:r>
            <a:r>
              <a:rPr lang="en-US" sz="2800">
                <a:solidFill>
                  <a:srgbClr val="000000"/>
                </a:solidFill>
                <a:latin typeface="Arial"/>
              </a:rPr>
              <a:t>and </a:t>
            </a:r>
            <a:r>
              <a:rPr lang="en-US" sz="2800">
                <a:solidFill>
                  <a:srgbClr val="008037"/>
                </a:solidFill>
                <a:latin typeface="Arial Bold"/>
              </a:rPr>
              <a:t>cattle</a:t>
            </a:r>
            <a:r>
              <a:rPr lang="en-US" sz="2800">
                <a:solidFill>
                  <a:srgbClr val="000000"/>
                </a:solidFill>
                <a:latin typeface="Arial"/>
              </a:rPr>
              <a:t>; and hunted animals such as </a:t>
            </a:r>
            <a:r>
              <a:rPr lang="en-US" sz="2800">
                <a:solidFill>
                  <a:srgbClr val="008037"/>
                </a:solidFill>
                <a:latin typeface="Arial Bold"/>
              </a:rPr>
              <a:t>birds </a:t>
            </a:r>
            <a:r>
              <a:rPr lang="en-US" sz="2800">
                <a:solidFill>
                  <a:srgbClr val="000000"/>
                </a:solidFill>
                <a:latin typeface="Arial"/>
              </a:rPr>
              <a:t>and </a:t>
            </a:r>
            <a:r>
              <a:rPr lang="en-US" sz="2800">
                <a:solidFill>
                  <a:srgbClr val="008037"/>
                </a:solidFill>
                <a:latin typeface="Arial Bold"/>
              </a:rPr>
              <a:t>fish</a:t>
            </a:r>
            <a:r>
              <a:rPr lang="en-US" sz="2800">
                <a:solidFill>
                  <a:srgbClr val="000000"/>
                </a:solidFill>
                <a:latin typeface="Arial"/>
              </a:rPr>
              <a:t>.</a:t>
            </a:r>
          </a:p>
          <a:p>
            <a:pPr algn="just" marL="604523" indent="-302261" lvl="1">
              <a:lnSpc>
                <a:spcPts val="3920"/>
              </a:lnSpc>
              <a:buFont typeface="Arial"/>
              <a:buChar char="•"/>
            </a:pPr>
            <a:r>
              <a:rPr lang="en-US" sz="2800">
                <a:solidFill>
                  <a:srgbClr val="000000"/>
                </a:solidFill>
                <a:latin typeface="Arial"/>
              </a:rPr>
              <a:t>As skills developed, smiths made bronze pots and cauldrons for cooking, horns for music and </a:t>
            </a:r>
            <a:r>
              <a:rPr lang="en-US" sz="2800">
                <a:solidFill>
                  <a:srgbClr val="008037"/>
                </a:solidFill>
                <a:latin typeface="Arial Bold"/>
              </a:rPr>
              <a:t>jewellery </a:t>
            </a:r>
            <a:r>
              <a:rPr lang="en-US" sz="2800">
                <a:solidFill>
                  <a:srgbClr val="000000"/>
                </a:solidFill>
                <a:latin typeface="Arial"/>
              </a:rPr>
              <a:t>in gold and bronze like bracelets, armlets, earrings, necklaces, </a:t>
            </a:r>
            <a:r>
              <a:rPr lang="en-US" sz="2800">
                <a:solidFill>
                  <a:srgbClr val="008037"/>
                </a:solidFill>
                <a:latin typeface="Arial Bold"/>
              </a:rPr>
              <a:t>torcs </a:t>
            </a:r>
            <a:r>
              <a:rPr lang="en-US" sz="2800">
                <a:solidFill>
                  <a:srgbClr val="000000"/>
                </a:solidFill>
                <a:latin typeface="Arial"/>
              </a:rPr>
              <a:t>and </a:t>
            </a:r>
            <a:r>
              <a:rPr lang="en-US" sz="2800">
                <a:solidFill>
                  <a:srgbClr val="008037"/>
                </a:solidFill>
                <a:latin typeface="Arial Bold"/>
              </a:rPr>
              <a:t>lunulae</a:t>
            </a:r>
            <a:r>
              <a:rPr lang="en-US" sz="2800">
                <a:solidFill>
                  <a:srgbClr val="000000"/>
                </a:solidFill>
                <a:latin typeface="Arial"/>
              </a:rPr>
              <a:t>. </a:t>
            </a:r>
          </a:p>
          <a:p>
            <a:pPr algn="just" marL="604523" indent="-302261" lvl="1">
              <a:lnSpc>
                <a:spcPts val="3920"/>
              </a:lnSpc>
              <a:buFont typeface="Arial"/>
              <a:buChar char="•"/>
            </a:pPr>
            <a:r>
              <a:rPr lang="en-US" sz="2800">
                <a:solidFill>
                  <a:srgbClr val="008037"/>
                </a:solidFill>
                <a:latin typeface="Arial Bold"/>
              </a:rPr>
              <a:t>Querns </a:t>
            </a:r>
            <a:r>
              <a:rPr lang="en-US" sz="2800">
                <a:solidFill>
                  <a:srgbClr val="000000"/>
                </a:solidFill>
                <a:latin typeface="Arial"/>
              </a:rPr>
              <a:t>were used to grind corn into flour for bread.</a:t>
            </a:r>
          </a:p>
          <a:p>
            <a:pPr algn="just" marL="604523" indent="-302261" lvl="1">
              <a:lnSpc>
                <a:spcPts val="3920"/>
              </a:lnSpc>
              <a:buFont typeface="Arial"/>
              <a:buChar char="•"/>
            </a:pPr>
            <a:r>
              <a:rPr lang="en-US" sz="2800">
                <a:solidFill>
                  <a:srgbClr val="000000"/>
                </a:solidFill>
                <a:latin typeface="Arial"/>
              </a:rPr>
              <a:t>Meat was cooked in a </a:t>
            </a:r>
            <a:r>
              <a:rPr lang="en-US" sz="2800">
                <a:solidFill>
                  <a:srgbClr val="008037"/>
                </a:solidFill>
                <a:latin typeface="Arial Bold"/>
              </a:rPr>
              <a:t>fulacht fiadh</a:t>
            </a:r>
            <a:r>
              <a:rPr lang="en-US" sz="2800">
                <a:solidFill>
                  <a:srgbClr val="000000"/>
                </a:solidFill>
                <a:latin typeface="Arial"/>
              </a:rPr>
              <a:t>.</a:t>
            </a:r>
          </a:p>
          <a:p>
            <a:pPr algn="just" marL="1209045" indent="-403015" lvl="2">
              <a:lnSpc>
                <a:spcPts val="3920"/>
              </a:lnSpc>
              <a:buFont typeface="Arial"/>
              <a:buChar char="⚬"/>
            </a:pPr>
            <a:r>
              <a:rPr lang="en-US" sz="2800" u="sng">
                <a:solidFill>
                  <a:srgbClr val="4CAF50"/>
                </a:solidFill>
                <a:latin typeface="Arial"/>
              </a:rPr>
              <a:t>This was a stone-lined pit which was filled with water</a:t>
            </a:r>
            <a:r>
              <a:rPr lang="en-US" sz="2800">
                <a:solidFill>
                  <a:srgbClr val="000000"/>
                </a:solidFill>
                <a:latin typeface="Arial"/>
              </a:rPr>
              <a:t>.</a:t>
            </a:r>
          </a:p>
          <a:p>
            <a:pPr algn="just" marL="1209045" indent="-403015" lvl="2">
              <a:lnSpc>
                <a:spcPts val="3920"/>
              </a:lnSpc>
              <a:buFont typeface="Arial"/>
              <a:buChar char="⚬"/>
            </a:pPr>
            <a:r>
              <a:rPr lang="en-US" sz="2800" u="sng">
                <a:solidFill>
                  <a:srgbClr val="4CAF50"/>
                </a:solidFill>
                <a:latin typeface="Arial"/>
              </a:rPr>
              <a:t>Stones were then heated in a fire and lowered into the water to make it boil</a:t>
            </a:r>
            <a:r>
              <a:rPr lang="en-US" sz="2800">
                <a:solidFill>
                  <a:srgbClr val="000000"/>
                </a:solidFill>
                <a:latin typeface="Arial"/>
              </a:rPr>
              <a:t>. </a:t>
            </a:r>
          </a:p>
          <a:p>
            <a:pPr algn="just" marL="1209045" indent="-403015" lvl="2">
              <a:lnSpc>
                <a:spcPts val="3920"/>
              </a:lnSpc>
              <a:buFont typeface="Arial"/>
              <a:buChar char="⚬"/>
            </a:pPr>
            <a:r>
              <a:rPr lang="en-US" sz="2800" u="sng">
                <a:solidFill>
                  <a:srgbClr val="4CAF50"/>
                </a:solidFill>
                <a:latin typeface="Arial"/>
              </a:rPr>
              <a:t>The meat was wrapped in straw and left boiling until ready to eat</a:t>
            </a:r>
            <a:r>
              <a:rPr lang="en-US" sz="2800">
                <a:solidFill>
                  <a:srgbClr val="000000"/>
                </a:solidFill>
                <a:latin typeface="Arial"/>
              </a:rPr>
              <a:t>.</a:t>
            </a:r>
          </a:p>
          <a:p>
            <a:pPr algn="just" marL="604523" indent="-302261" lvl="1">
              <a:lnSpc>
                <a:spcPts val="3920"/>
              </a:lnSpc>
              <a:buFont typeface="Arial"/>
              <a:buChar char="•"/>
            </a:pPr>
            <a:r>
              <a:rPr lang="en-US" sz="2800">
                <a:solidFill>
                  <a:srgbClr val="000000"/>
                </a:solidFill>
                <a:latin typeface="Arial"/>
              </a:rPr>
              <a:t>While most houses in the Bronze Age were very similar to Neolithic houses (wattle and daub walls, thatched roofs), there were a couple of changes.</a:t>
            </a:r>
          </a:p>
          <a:p>
            <a:pPr algn="just" marL="1209045" indent="-403015" lvl="2">
              <a:lnSpc>
                <a:spcPts val="3920"/>
              </a:lnSpc>
              <a:buFont typeface="Arial"/>
              <a:buChar char="⚬"/>
            </a:pPr>
            <a:r>
              <a:rPr lang="en-US" sz="2800">
                <a:solidFill>
                  <a:srgbClr val="000000"/>
                </a:solidFill>
                <a:latin typeface="Arial"/>
              </a:rPr>
              <a:t>Firstly, they were bigger (about 6 metres wide) and circular.</a:t>
            </a:r>
          </a:p>
          <a:p>
            <a:pPr algn="just" marL="1209045" indent="-403015" lvl="2">
              <a:lnSpc>
                <a:spcPts val="3920"/>
              </a:lnSpc>
              <a:buFont typeface="Arial"/>
              <a:buChar char="⚬"/>
            </a:pPr>
            <a:r>
              <a:rPr lang="en-US" sz="2800">
                <a:solidFill>
                  <a:srgbClr val="000000"/>
                </a:solidFill>
                <a:latin typeface="Arial"/>
              </a:rPr>
              <a:t>Secondly, houses and other smaller buildings were enclosed behind timber fences, earth embankments and ditches to defend the people from attacks and/or keep their animals safe at night.</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004716"/>
                </a:solidFill>
                <a:latin typeface="Arial Bold"/>
              </a:rPr>
              <a:t>Bronze Age Housing</a:t>
            </a:r>
          </a:p>
        </p:txBody>
      </p:sp>
      <p:sp>
        <p:nvSpPr>
          <p:cNvPr name="TextBox 9" id="9"/>
          <p:cNvSpPr txBox="true"/>
          <p:nvPr/>
        </p:nvSpPr>
        <p:spPr>
          <a:xfrm rot="0">
            <a:off x="1183861" y="2776220"/>
            <a:ext cx="7804977" cy="6482080"/>
          </a:xfrm>
          <a:prstGeom prst="rect">
            <a:avLst/>
          </a:prstGeom>
        </p:spPr>
        <p:txBody>
          <a:bodyPr anchor="t" rtlCol="false" tIns="0" lIns="0" bIns="0" rIns="0">
            <a:spAutoFit/>
          </a:bodyPr>
          <a:lstStyle/>
          <a:p>
            <a:pPr algn="just" marL="604523" indent="-302261" lvl="1">
              <a:lnSpc>
                <a:spcPts val="3920"/>
              </a:lnSpc>
              <a:buFont typeface="Arial"/>
              <a:buChar char="•"/>
            </a:pPr>
            <a:r>
              <a:rPr lang="en-US" sz="2800">
                <a:solidFill>
                  <a:srgbClr val="000000"/>
                </a:solidFill>
                <a:latin typeface="Arial"/>
              </a:rPr>
              <a:t>A </a:t>
            </a:r>
            <a:r>
              <a:rPr lang="en-US" sz="2800">
                <a:solidFill>
                  <a:srgbClr val="008037"/>
                </a:solidFill>
                <a:latin typeface="Arial"/>
              </a:rPr>
              <a:t>rath </a:t>
            </a:r>
            <a:r>
              <a:rPr lang="en-US" sz="2800">
                <a:solidFill>
                  <a:srgbClr val="000000"/>
                </a:solidFill>
                <a:latin typeface="Arial"/>
              </a:rPr>
              <a:t>was </a:t>
            </a:r>
            <a:r>
              <a:rPr lang="en-US" sz="2800" u="sng">
                <a:solidFill>
                  <a:srgbClr val="4CAF50"/>
                </a:solidFill>
                <a:latin typeface="Arial"/>
              </a:rPr>
              <a:t>an earthen fort made by digging out a circular trench  and piling up the earth in the centre</a:t>
            </a:r>
            <a:r>
              <a:rPr lang="en-US" sz="2800">
                <a:solidFill>
                  <a:srgbClr val="000000"/>
                </a:solidFill>
                <a:latin typeface="Arial"/>
              </a:rPr>
              <a:t>. </a:t>
            </a:r>
          </a:p>
          <a:p>
            <a:pPr algn="just" marL="604523" indent="-302261" lvl="1">
              <a:lnSpc>
                <a:spcPts val="3920"/>
              </a:lnSpc>
              <a:buFont typeface="Arial"/>
              <a:buChar char="•"/>
            </a:pPr>
            <a:r>
              <a:rPr lang="en-US" sz="2800">
                <a:solidFill>
                  <a:srgbClr val="000000"/>
                </a:solidFill>
                <a:latin typeface="Arial"/>
              </a:rPr>
              <a:t>The houses were built on the rath so they could see enemies approach.</a:t>
            </a:r>
          </a:p>
          <a:p>
            <a:pPr algn="just" marL="604523" indent="-302261" lvl="1">
              <a:lnSpc>
                <a:spcPts val="3920"/>
              </a:lnSpc>
              <a:buFont typeface="Arial"/>
              <a:buChar char="•"/>
            </a:pPr>
            <a:r>
              <a:rPr lang="en-US" sz="2800">
                <a:solidFill>
                  <a:srgbClr val="000000"/>
                </a:solidFill>
                <a:latin typeface="Arial"/>
              </a:rPr>
              <a:t>Houses were made of wattle and daub, timber or stone, depending on available materials locally.</a:t>
            </a:r>
          </a:p>
          <a:p>
            <a:pPr algn="just" marL="604523" indent="-302261" lvl="1">
              <a:lnSpc>
                <a:spcPts val="3920"/>
              </a:lnSpc>
              <a:buFont typeface="Arial"/>
              <a:buChar char="•"/>
            </a:pPr>
            <a:r>
              <a:rPr lang="en-US" sz="2800">
                <a:solidFill>
                  <a:srgbClr val="000000"/>
                </a:solidFill>
                <a:latin typeface="Arial"/>
              </a:rPr>
              <a:t>Roofs were mostly thatched with reeds or straw.</a:t>
            </a:r>
          </a:p>
          <a:p>
            <a:pPr algn="just" marL="604523" indent="-302261" lvl="1">
              <a:lnSpc>
                <a:spcPts val="3920"/>
              </a:lnSpc>
              <a:buFont typeface="Arial"/>
              <a:buChar char="•"/>
            </a:pPr>
            <a:r>
              <a:rPr lang="en-US" sz="2800">
                <a:solidFill>
                  <a:srgbClr val="000000"/>
                </a:solidFill>
                <a:latin typeface="Arial"/>
              </a:rPr>
              <a:t>Animals were kept in the rath at night or when under attack.</a:t>
            </a:r>
          </a:p>
          <a:p>
            <a:pPr algn="just" marL="604523" indent="-302261" lvl="1">
              <a:lnSpc>
                <a:spcPts val="3920"/>
              </a:lnSpc>
              <a:buFont typeface="Arial"/>
              <a:buChar char="•"/>
            </a:pPr>
            <a:r>
              <a:rPr lang="en-US" sz="2800">
                <a:solidFill>
                  <a:srgbClr val="000000"/>
                </a:solidFill>
                <a:latin typeface="Arial"/>
              </a:rPr>
              <a:t>A gateway was the only way in.</a:t>
            </a:r>
          </a:p>
        </p:txBody>
      </p:sp>
      <p:sp>
        <p:nvSpPr>
          <p:cNvPr name="TextBox 10" id="10"/>
          <p:cNvSpPr txBox="true"/>
          <p:nvPr/>
        </p:nvSpPr>
        <p:spPr>
          <a:xfrm rot="0">
            <a:off x="4521994" y="2082799"/>
            <a:ext cx="1128712" cy="765175"/>
          </a:xfrm>
          <a:prstGeom prst="rect">
            <a:avLst/>
          </a:prstGeom>
        </p:spPr>
        <p:txBody>
          <a:bodyPr anchor="t" rtlCol="false" tIns="0" lIns="0" bIns="0" rIns="0">
            <a:spAutoFit/>
          </a:bodyPr>
          <a:lstStyle/>
          <a:p>
            <a:pPr algn="ctr">
              <a:lnSpc>
                <a:spcPts val="5600"/>
              </a:lnSpc>
            </a:pPr>
            <a:r>
              <a:rPr lang="en-US" sz="4000">
                <a:solidFill>
                  <a:srgbClr val="008037"/>
                </a:solidFill>
                <a:latin typeface="Arial Bold"/>
              </a:rPr>
              <a:t>Rath</a:t>
            </a:r>
          </a:p>
        </p:txBody>
      </p:sp>
      <p:sp>
        <p:nvSpPr>
          <p:cNvPr name="TextBox 11" id="11"/>
          <p:cNvSpPr txBox="true"/>
          <p:nvPr/>
        </p:nvSpPr>
        <p:spPr>
          <a:xfrm rot="0">
            <a:off x="8833677" y="2733674"/>
            <a:ext cx="7804977" cy="4996180"/>
          </a:xfrm>
          <a:prstGeom prst="rect">
            <a:avLst/>
          </a:prstGeom>
        </p:spPr>
        <p:txBody>
          <a:bodyPr anchor="t" rtlCol="false" tIns="0" lIns="0" bIns="0" rIns="0">
            <a:spAutoFit/>
          </a:bodyPr>
          <a:lstStyle/>
          <a:p>
            <a:pPr algn="just" marL="604523" indent="-302261" lvl="1">
              <a:lnSpc>
                <a:spcPts val="3920"/>
              </a:lnSpc>
              <a:buFont typeface="Arial"/>
              <a:buChar char="•"/>
            </a:pPr>
            <a:r>
              <a:rPr lang="en-US" sz="2800" u="sng">
                <a:solidFill>
                  <a:srgbClr val="4CAF50"/>
                </a:solidFill>
                <a:latin typeface="Arial"/>
              </a:rPr>
              <a:t>A kind of fort built on the middle of a lake</a:t>
            </a:r>
            <a:r>
              <a:rPr lang="en-US" sz="2800">
                <a:solidFill>
                  <a:srgbClr val="000000"/>
                </a:solidFill>
                <a:latin typeface="Arial"/>
              </a:rPr>
              <a:t>.</a:t>
            </a:r>
          </a:p>
          <a:p>
            <a:pPr algn="just" marL="604523" indent="-302261" lvl="1">
              <a:lnSpc>
                <a:spcPts val="3920"/>
              </a:lnSpc>
              <a:buFont typeface="Arial"/>
              <a:buChar char="•"/>
            </a:pPr>
            <a:r>
              <a:rPr lang="en-US" sz="2800">
                <a:solidFill>
                  <a:srgbClr val="000000"/>
                </a:solidFill>
                <a:latin typeface="Arial"/>
              </a:rPr>
              <a:t>Wooden posts were sunk into the lake. The centre was filled with stones, branches and earth until the base reached the surface of the water.</a:t>
            </a:r>
          </a:p>
          <a:p>
            <a:pPr algn="just" marL="604523" indent="-302261" lvl="1">
              <a:lnSpc>
                <a:spcPts val="3920"/>
              </a:lnSpc>
              <a:buFont typeface="Arial"/>
              <a:buChar char="•"/>
            </a:pPr>
            <a:r>
              <a:rPr lang="en-US" sz="2800">
                <a:solidFill>
                  <a:srgbClr val="000000"/>
                </a:solidFill>
                <a:latin typeface="Arial"/>
              </a:rPr>
              <a:t>A wooden fence surrounded the crannóg.</a:t>
            </a:r>
          </a:p>
          <a:p>
            <a:pPr algn="just" marL="604523" indent="-302261" lvl="1">
              <a:lnSpc>
                <a:spcPts val="3920"/>
              </a:lnSpc>
              <a:buFont typeface="Arial"/>
              <a:buChar char="•"/>
            </a:pPr>
            <a:r>
              <a:rPr lang="en-US" sz="2800">
                <a:solidFill>
                  <a:srgbClr val="000000"/>
                </a:solidFill>
                <a:latin typeface="Arial"/>
              </a:rPr>
              <a:t>Hidden stepping stones or dug out canoes were used to get out to the crannóg.</a:t>
            </a:r>
          </a:p>
          <a:p>
            <a:pPr algn="just" marL="604523" indent="-302261" lvl="1">
              <a:lnSpc>
                <a:spcPts val="3920"/>
              </a:lnSpc>
              <a:buFont typeface="Arial"/>
              <a:buChar char="•"/>
            </a:pPr>
            <a:r>
              <a:rPr lang="en-US" sz="2800">
                <a:solidFill>
                  <a:srgbClr val="000000"/>
                </a:solidFill>
                <a:latin typeface="Arial"/>
              </a:rPr>
              <a:t>Some had a drawbridge which could be pulled in when under attack.</a:t>
            </a:r>
          </a:p>
        </p:txBody>
      </p:sp>
      <p:sp>
        <p:nvSpPr>
          <p:cNvPr name="TextBox 12" id="12"/>
          <p:cNvSpPr txBox="true"/>
          <p:nvPr/>
        </p:nvSpPr>
        <p:spPr>
          <a:xfrm rot="0">
            <a:off x="11692025" y="2082799"/>
            <a:ext cx="2088282" cy="765175"/>
          </a:xfrm>
          <a:prstGeom prst="rect">
            <a:avLst/>
          </a:prstGeom>
        </p:spPr>
        <p:txBody>
          <a:bodyPr anchor="t" rtlCol="false" tIns="0" lIns="0" bIns="0" rIns="0">
            <a:spAutoFit/>
          </a:bodyPr>
          <a:lstStyle/>
          <a:p>
            <a:pPr algn="ctr">
              <a:lnSpc>
                <a:spcPts val="5600"/>
              </a:lnSpc>
            </a:pPr>
            <a:r>
              <a:rPr lang="en-US" sz="4000">
                <a:solidFill>
                  <a:srgbClr val="008037"/>
                </a:solidFill>
                <a:latin typeface="Arial Bold"/>
              </a:rPr>
              <a:t>Crannóg</a:t>
            </a:r>
          </a:p>
        </p:txBody>
      </p:sp>
      <p:grpSp>
        <p:nvGrpSpPr>
          <p:cNvPr name="Group 13" id="13"/>
          <p:cNvGrpSpPr/>
          <p:nvPr/>
        </p:nvGrpSpPr>
        <p:grpSpPr>
          <a:xfrm rot="0">
            <a:off x="12988850" y="9725311"/>
            <a:ext cx="3950410" cy="561689"/>
            <a:chOff x="0" y="0"/>
            <a:chExt cx="5267213" cy="748919"/>
          </a:xfrm>
        </p:grpSpPr>
        <p:sp>
          <p:nvSpPr>
            <p:cNvPr name="Freeform 14" id="14"/>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6" id="16"/>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004716"/>
                </a:solidFill>
                <a:latin typeface="Arial Bold"/>
              </a:rPr>
              <a:t>Bronze Age Burial Customs</a:t>
            </a:r>
          </a:p>
        </p:txBody>
      </p:sp>
      <p:sp>
        <p:nvSpPr>
          <p:cNvPr name="TextBox 9" id="9"/>
          <p:cNvSpPr txBox="true"/>
          <p:nvPr/>
        </p:nvSpPr>
        <p:spPr>
          <a:xfrm rot="0">
            <a:off x="1028700" y="2120899"/>
            <a:ext cx="15609955" cy="3248025"/>
          </a:xfrm>
          <a:prstGeom prst="rect">
            <a:avLst/>
          </a:prstGeom>
        </p:spPr>
        <p:txBody>
          <a:bodyPr anchor="t" rtlCol="false" tIns="0" lIns="0" bIns="0" rIns="0">
            <a:spAutoFit/>
          </a:bodyPr>
          <a:lstStyle/>
          <a:p>
            <a:pPr algn="just" marL="647702" indent="-323851" lvl="1">
              <a:lnSpc>
                <a:spcPts val="4200"/>
              </a:lnSpc>
              <a:buFont typeface="Arial"/>
              <a:buChar char="•"/>
            </a:pPr>
            <a:r>
              <a:rPr lang="en-US" sz="3000">
                <a:solidFill>
                  <a:srgbClr val="000000"/>
                </a:solidFill>
                <a:latin typeface="Arial"/>
              </a:rPr>
              <a:t>Some Bronze age burials were similar to those of Neolithic period.</a:t>
            </a:r>
          </a:p>
          <a:p>
            <a:pPr algn="just" marL="647702" indent="-323851" lvl="1">
              <a:lnSpc>
                <a:spcPts val="4200"/>
              </a:lnSpc>
              <a:buFont typeface="Arial"/>
              <a:buChar char="•"/>
            </a:pPr>
            <a:r>
              <a:rPr lang="en-US" sz="3000">
                <a:solidFill>
                  <a:srgbClr val="008037"/>
                </a:solidFill>
                <a:latin typeface="Arial Bold"/>
              </a:rPr>
              <a:t>Wedge tombs</a:t>
            </a:r>
            <a:r>
              <a:rPr lang="en-US" sz="3000">
                <a:solidFill>
                  <a:srgbClr val="000000"/>
                </a:solidFill>
                <a:latin typeface="Arial"/>
              </a:rPr>
              <a:t> were smaller versions of </a:t>
            </a:r>
            <a:r>
              <a:rPr lang="en-US" sz="3000">
                <a:solidFill>
                  <a:srgbClr val="008037"/>
                </a:solidFill>
                <a:latin typeface="Arial Bold"/>
              </a:rPr>
              <a:t>portal dolmens</a:t>
            </a:r>
            <a:r>
              <a:rPr lang="en-US" sz="3000">
                <a:solidFill>
                  <a:srgbClr val="000000"/>
                </a:solidFill>
                <a:latin typeface="Arial"/>
              </a:rPr>
              <a:t>.</a:t>
            </a:r>
          </a:p>
          <a:p>
            <a:pPr algn="just" marL="647702" indent="-323851" lvl="1">
              <a:lnSpc>
                <a:spcPts val="4200"/>
              </a:lnSpc>
              <a:buFont typeface="Arial"/>
              <a:buChar char="•"/>
            </a:pPr>
            <a:r>
              <a:rPr lang="en-US" sz="3000">
                <a:solidFill>
                  <a:srgbClr val="000000"/>
                </a:solidFill>
                <a:latin typeface="Arial"/>
              </a:rPr>
              <a:t>As the population of the island grew during the Bronze Age, </a:t>
            </a:r>
            <a:r>
              <a:rPr lang="en-US" sz="3000">
                <a:solidFill>
                  <a:srgbClr val="008037"/>
                </a:solidFill>
                <a:latin typeface="Arial Bold"/>
              </a:rPr>
              <a:t>cist graves </a:t>
            </a:r>
            <a:r>
              <a:rPr lang="en-US" sz="3000">
                <a:solidFill>
                  <a:srgbClr val="000000"/>
                </a:solidFill>
                <a:latin typeface="Arial"/>
              </a:rPr>
              <a:t>became more common. </a:t>
            </a:r>
          </a:p>
          <a:p>
            <a:pPr algn="just" marL="1295403" indent="-431801" lvl="2">
              <a:lnSpc>
                <a:spcPts val="4200"/>
              </a:lnSpc>
              <a:buFont typeface="Arial"/>
              <a:buChar char="⚬"/>
            </a:pPr>
            <a:r>
              <a:rPr lang="en-US" sz="3000">
                <a:solidFill>
                  <a:srgbClr val="000000"/>
                </a:solidFill>
                <a:latin typeface="Arial"/>
              </a:rPr>
              <a:t>These were less difficult to build; just stone-lined graves in the ground.</a:t>
            </a:r>
          </a:p>
          <a:p>
            <a:pPr algn="just" marL="1295403" indent="-431801" lvl="2">
              <a:lnSpc>
                <a:spcPts val="4200"/>
              </a:lnSpc>
              <a:buFont typeface="Arial"/>
              <a:buChar char="⚬"/>
            </a:pPr>
            <a:r>
              <a:rPr lang="en-US" sz="3000">
                <a:solidFill>
                  <a:srgbClr val="000000"/>
                </a:solidFill>
                <a:latin typeface="Arial"/>
              </a:rPr>
              <a:t>The body was buried in a </a:t>
            </a:r>
            <a:r>
              <a:rPr lang="en-US" sz="3000">
                <a:solidFill>
                  <a:srgbClr val="008037"/>
                </a:solidFill>
                <a:latin typeface="Arial Bold"/>
              </a:rPr>
              <a:t>crouched </a:t>
            </a:r>
            <a:r>
              <a:rPr lang="en-US" sz="3000">
                <a:solidFill>
                  <a:srgbClr val="000000"/>
                </a:solidFill>
                <a:latin typeface="Arial"/>
              </a:rPr>
              <a:t>or </a:t>
            </a:r>
            <a:r>
              <a:rPr lang="en-US" sz="3000">
                <a:solidFill>
                  <a:srgbClr val="008037"/>
                </a:solidFill>
                <a:latin typeface="Arial Bold"/>
              </a:rPr>
              <a:t>foetal position</a:t>
            </a:r>
            <a:r>
              <a:rPr lang="en-US" sz="3000">
                <a:solidFill>
                  <a:srgbClr val="000000"/>
                </a:solidFill>
                <a:latin typeface="Arial"/>
              </a:rPr>
              <a:t> with grave goods. </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8" id="8"/>
          <p:cNvSpPr txBox="true"/>
          <p:nvPr/>
        </p:nvSpPr>
        <p:spPr>
          <a:xfrm rot="0">
            <a:off x="1028700" y="790575"/>
            <a:ext cx="15609955" cy="1152520"/>
          </a:xfrm>
          <a:prstGeom prst="rect">
            <a:avLst/>
          </a:prstGeom>
        </p:spPr>
        <p:txBody>
          <a:bodyPr anchor="t" rtlCol="false" tIns="0" lIns="0" bIns="0" rIns="0">
            <a:spAutoFit/>
          </a:bodyPr>
          <a:lstStyle/>
          <a:p>
            <a:pPr algn="l">
              <a:lnSpc>
                <a:spcPts val="8400"/>
              </a:lnSpc>
            </a:pPr>
            <a:r>
              <a:rPr lang="en-US" sz="6000">
                <a:solidFill>
                  <a:srgbClr val="004716"/>
                </a:solidFill>
                <a:latin typeface="Arial Bold"/>
              </a:rPr>
              <a:t>Checkpoint pg. 32 (Artefact, 1st Edition)</a:t>
            </a:r>
          </a:p>
        </p:txBody>
      </p:sp>
      <p:sp>
        <p:nvSpPr>
          <p:cNvPr name="TextBox 9" id="9"/>
          <p:cNvSpPr txBox="true"/>
          <p:nvPr/>
        </p:nvSpPr>
        <p:spPr>
          <a:xfrm rot="0">
            <a:off x="1028700" y="2120899"/>
            <a:ext cx="15609955" cy="3781425"/>
          </a:xfrm>
          <a:prstGeom prst="rect">
            <a:avLst/>
          </a:prstGeom>
        </p:spPr>
        <p:txBody>
          <a:bodyPr anchor="t" rtlCol="false" tIns="0" lIns="0" bIns="0" rIns="0">
            <a:spAutoFit/>
          </a:bodyPr>
          <a:lstStyle/>
          <a:p>
            <a:pPr algn="just" marL="647702" indent="-323851" lvl="1">
              <a:lnSpc>
                <a:spcPts val="4200"/>
              </a:lnSpc>
              <a:buAutoNum type="arabicPeriod" startAt="1"/>
            </a:pPr>
            <a:r>
              <a:rPr lang="en-US" sz="3000">
                <a:solidFill>
                  <a:srgbClr val="0DA33B"/>
                </a:solidFill>
                <a:latin typeface="Arial"/>
              </a:rPr>
              <a:t>Which two metals were used to make bronze?</a:t>
            </a:r>
          </a:p>
          <a:p>
            <a:pPr algn="just" marL="647702" indent="-323851" lvl="1">
              <a:lnSpc>
                <a:spcPts val="4200"/>
              </a:lnSpc>
              <a:buAutoNum type="arabicPeriod" startAt="1"/>
            </a:pPr>
            <a:r>
              <a:rPr lang="en-US" sz="3000">
                <a:solidFill>
                  <a:srgbClr val="0DA33B"/>
                </a:solidFill>
                <a:latin typeface="Arial"/>
              </a:rPr>
              <a:t>Why was the use of metal important?</a:t>
            </a:r>
          </a:p>
          <a:p>
            <a:pPr algn="just" marL="647702" indent="-323851" lvl="1">
              <a:lnSpc>
                <a:spcPts val="4200"/>
              </a:lnSpc>
              <a:buAutoNum type="arabicPeriod" startAt="1"/>
            </a:pPr>
            <a:r>
              <a:rPr lang="en-US" sz="3000">
                <a:solidFill>
                  <a:srgbClr val="0DA33B"/>
                </a:solidFill>
                <a:latin typeface="Arial"/>
              </a:rPr>
              <a:t>What was a fulacht fiadh and how was it used?</a:t>
            </a:r>
          </a:p>
          <a:p>
            <a:pPr algn="just" marL="647702" indent="-323851" lvl="1">
              <a:lnSpc>
                <a:spcPts val="4200"/>
              </a:lnSpc>
              <a:buAutoNum type="arabicPeriod" startAt="1"/>
            </a:pPr>
            <a:r>
              <a:rPr lang="en-US" sz="3000">
                <a:solidFill>
                  <a:srgbClr val="0DA33B"/>
                </a:solidFill>
                <a:latin typeface="Arial"/>
              </a:rPr>
              <a:t>What types of jewellery were made in the Bronze Age?</a:t>
            </a:r>
          </a:p>
          <a:p>
            <a:pPr algn="just" marL="647702" indent="-323851" lvl="1">
              <a:lnSpc>
                <a:spcPts val="4200"/>
              </a:lnSpc>
              <a:buAutoNum type="arabicPeriod" startAt="1"/>
            </a:pPr>
            <a:r>
              <a:rPr lang="en-US" sz="3000">
                <a:solidFill>
                  <a:srgbClr val="0DA33B"/>
                </a:solidFill>
                <a:latin typeface="Arial"/>
              </a:rPr>
              <a:t>How were houses in the Bronze Age (a) similar to and (b) different from those of the Neolithic period?</a:t>
            </a:r>
          </a:p>
          <a:p>
            <a:pPr algn="just" marL="647702" indent="-323851" lvl="1">
              <a:lnSpc>
                <a:spcPts val="4200"/>
              </a:lnSpc>
              <a:buAutoNum type="arabicPeriod" startAt="1"/>
            </a:pPr>
            <a:r>
              <a:rPr lang="en-US" sz="3000">
                <a:solidFill>
                  <a:srgbClr val="DC9600"/>
                </a:solidFill>
                <a:latin typeface="Arial"/>
              </a:rPr>
              <a:t>Describe a cist grave.</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004716"/>
                </a:solidFill>
                <a:latin typeface="Arial Bold"/>
              </a:rPr>
              <a:t>Learning Outcomes</a:t>
            </a:r>
          </a:p>
        </p:txBody>
      </p:sp>
      <p:sp>
        <p:nvSpPr>
          <p:cNvPr name="TextBox 7" id="7"/>
          <p:cNvSpPr txBox="true"/>
          <p:nvPr/>
        </p:nvSpPr>
        <p:spPr>
          <a:xfrm rot="0">
            <a:off x="1028700" y="2111374"/>
            <a:ext cx="15609955" cy="6647815"/>
          </a:xfrm>
          <a:prstGeom prst="rect">
            <a:avLst/>
          </a:prstGeom>
        </p:spPr>
        <p:txBody>
          <a:bodyPr anchor="t" rtlCol="false" tIns="0" lIns="0" bIns="0" rIns="0">
            <a:spAutoFit/>
          </a:bodyPr>
          <a:lstStyle/>
          <a:p>
            <a:pPr algn="l">
              <a:lnSpc>
                <a:spcPts val="4759"/>
              </a:lnSpc>
            </a:pPr>
            <a:r>
              <a:rPr lang="en-US" sz="3399">
                <a:solidFill>
                  <a:srgbClr val="004716"/>
                </a:solidFill>
                <a:latin typeface="Arial Bold"/>
              </a:rPr>
              <a:t>2.1 RECOGNISE </a:t>
            </a:r>
            <a:r>
              <a:rPr lang="en-US" sz="3399">
                <a:solidFill>
                  <a:srgbClr val="000000"/>
                </a:solidFill>
                <a:latin typeface="Arial"/>
              </a:rPr>
              <a:t>how a pattern of settlement and plantation influenced identity on the island of Ireland, referring to one example of a pattern of settlement, such as the growth of towns, and one plantation </a:t>
            </a:r>
          </a:p>
          <a:p>
            <a:pPr algn="l">
              <a:lnSpc>
                <a:spcPts val="4759"/>
              </a:lnSpc>
            </a:pPr>
            <a:r>
              <a:rPr lang="en-US" sz="3399">
                <a:solidFill>
                  <a:srgbClr val="004716"/>
                </a:solidFill>
                <a:latin typeface="Arial Bold"/>
              </a:rPr>
              <a:t>1.5 INVESTIGATE</a:t>
            </a:r>
            <a:r>
              <a:rPr lang="en-US" sz="3399">
                <a:solidFill>
                  <a:srgbClr val="000000"/>
                </a:solidFill>
                <a:latin typeface="Arial"/>
              </a:rPr>
              <a:t> the job of the historian, including how s/he finds and uses evidence to form historical judgements which may be revised and reinterpreted in the light of new evidence </a:t>
            </a:r>
          </a:p>
          <a:p>
            <a:pPr algn="l">
              <a:lnSpc>
                <a:spcPts val="4759"/>
              </a:lnSpc>
            </a:pPr>
            <a:r>
              <a:rPr lang="en-US" sz="3399">
                <a:solidFill>
                  <a:srgbClr val="004716"/>
                </a:solidFill>
                <a:latin typeface="Arial Bold"/>
              </a:rPr>
              <a:t>1.6 DEBATE </a:t>
            </a:r>
            <a:r>
              <a:rPr lang="en-US" sz="3399">
                <a:solidFill>
                  <a:srgbClr val="000000"/>
                </a:solidFill>
                <a:latin typeface="Arial"/>
              </a:rPr>
              <a:t>the usefulness and limitations of different types of primary and secondary sources of historical evidence, such as written, visual, aural, oral and tactile evidence; and </a:t>
            </a:r>
            <a:r>
              <a:rPr lang="en-US" sz="3399">
                <a:solidFill>
                  <a:srgbClr val="004716"/>
                </a:solidFill>
                <a:latin typeface="Arial Bold"/>
              </a:rPr>
              <a:t>APPRECIATE </a:t>
            </a:r>
            <a:r>
              <a:rPr lang="en-US" sz="3399">
                <a:solidFill>
                  <a:srgbClr val="000000"/>
                </a:solidFill>
                <a:latin typeface="Arial"/>
              </a:rPr>
              <a:t>the contribution of archaeology and new technology to historical enquiry </a:t>
            </a:r>
          </a:p>
          <a:p>
            <a:pPr algn="l">
              <a:lnSpc>
                <a:spcPts val="4759"/>
              </a:lnSpc>
            </a:pPr>
          </a:p>
        </p:txBody>
      </p:sp>
      <p:sp>
        <p:nvSpPr>
          <p:cNvPr name="TextBox 8" id="8"/>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9" id="9"/>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8" id="8"/>
          <p:cNvSpPr txBox="true"/>
          <p:nvPr/>
        </p:nvSpPr>
        <p:spPr>
          <a:xfrm rot="0">
            <a:off x="1028700" y="790575"/>
            <a:ext cx="15609955" cy="1152520"/>
          </a:xfrm>
          <a:prstGeom prst="rect">
            <a:avLst/>
          </a:prstGeom>
        </p:spPr>
        <p:txBody>
          <a:bodyPr anchor="t" rtlCol="false" tIns="0" lIns="0" bIns="0" rIns="0">
            <a:spAutoFit/>
          </a:bodyPr>
          <a:lstStyle/>
          <a:p>
            <a:pPr algn="l">
              <a:lnSpc>
                <a:spcPts val="8400"/>
              </a:lnSpc>
            </a:pPr>
            <a:r>
              <a:rPr lang="en-US" sz="6000">
                <a:solidFill>
                  <a:srgbClr val="004716"/>
                </a:solidFill>
                <a:latin typeface="Arial Bold"/>
              </a:rPr>
              <a:t>Checkpoint pg. 32 (Artefact, 1st Edition)</a:t>
            </a:r>
          </a:p>
        </p:txBody>
      </p:sp>
      <p:sp>
        <p:nvSpPr>
          <p:cNvPr name="TextBox 9" id="9"/>
          <p:cNvSpPr txBox="true"/>
          <p:nvPr/>
        </p:nvSpPr>
        <p:spPr>
          <a:xfrm rot="0">
            <a:off x="1028700" y="2120899"/>
            <a:ext cx="15609955" cy="6981825"/>
          </a:xfrm>
          <a:prstGeom prst="rect">
            <a:avLst/>
          </a:prstGeom>
        </p:spPr>
        <p:txBody>
          <a:bodyPr anchor="t" rtlCol="false" tIns="0" lIns="0" bIns="0" rIns="0">
            <a:spAutoFit/>
          </a:bodyPr>
          <a:lstStyle/>
          <a:p>
            <a:pPr algn="just" marL="647702" indent="-323851" lvl="1">
              <a:lnSpc>
                <a:spcPts val="4200"/>
              </a:lnSpc>
              <a:buAutoNum type="arabicPeriod" startAt="1"/>
            </a:pPr>
            <a:r>
              <a:rPr lang="en-US" sz="3000">
                <a:solidFill>
                  <a:srgbClr val="0DA33B"/>
                </a:solidFill>
                <a:latin typeface="Arial"/>
              </a:rPr>
              <a:t>Copper and tin are the two metals used to make bronze.</a:t>
            </a:r>
          </a:p>
          <a:p>
            <a:pPr algn="just" marL="647702" indent="-323851" lvl="1">
              <a:lnSpc>
                <a:spcPts val="4200"/>
              </a:lnSpc>
              <a:buAutoNum type="arabicPeriod" startAt="1"/>
            </a:pPr>
            <a:r>
              <a:rPr lang="en-US" sz="3000">
                <a:solidFill>
                  <a:srgbClr val="0DA33B"/>
                </a:solidFill>
                <a:latin typeface="Arial"/>
              </a:rPr>
              <a:t>Metal was stronger than stone but easier to shape and mould to create tools and weapons.</a:t>
            </a:r>
          </a:p>
          <a:p>
            <a:pPr algn="just" marL="647702" indent="-323851" lvl="1">
              <a:lnSpc>
                <a:spcPts val="4200"/>
              </a:lnSpc>
              <a:buAutoNum type="arabicPeriod" startAt="1"/>
            </a:pPr>
            <a:r>
              <a:rPr lang="en-US" sz="3000">
                <a:solidFill>
                  <a:srgbClr val="DC9600"/>
                </a:solidFill>
                <a:latin typeface="Arial"/>
              </a:rPr>
              <a:t>A fulacht fiadh was a pit which was lined with stones and filled with water. Stones were then heated in a fire and lowered into water to make it boil. The meat was wrapped in straw and left boiling until ready to eat.</a:t>
            </a:r>
          </a:p>
          <a:p>
            <a:pPr algn="just" marL="647702" indent="-323851" lvl="1">
              <a:lnSpc>
                <a:spcPts val="4200"/>
              </a:lnSpc>
              <a:buAutoNum type="arabicPeriod" startAt="1"/>
            </a:pPr>
            <a:r>
              <a:rPr lang="en-US" sz="3000">
                <a:solidFill>
                  <a:srgbClr val="FF3131"/>
                </a:solidFill>
                <a:latin typeface="Arial"/>
              </a:rPr>
              <a:t>Jewellery was made in gold and bronze, for example bracelets, armlets, earrings, necklaces, torcs and lunulae.</a:t>
            </a:r>
          </a:p>
          <a:p>
            <a:pPr algn="just" marL="647702" indent="-323851" lvl="1">
              <a:lnSpc>
                <a:spcPts val="4200"/>
              </a:lnSpc>
              <a:buAutoNum type="arabicPeriod" startAt="1"/>
            </a:pPr>
            <a:r>
              <a:rPr lang="en-US" sz="3000">
                <a:solidFill>
                  <a:srgbClr val="4D5776"/>
                </a:solidFill>
                <a:latin typeface="Arial"/>
              </a:rPr>
              <a:t>Similarities between Bronze Age and Neolithic housing: wattle and daub walls, thatched roofs. Differences: Neolithic houses were much bigger and circular, enclosed behind wooden fences and earthen banks</a:t>
            </a:r>
          </a:p>
          <a:p>
            <a:pPr algn="just" marL="647702" indent="-323851" lvl="1">
              <a:lnSpc>
                <a:spcPts val="4200"/>
              </a:lnSpc>
              <a:buAutoNum type="arabicPeriod" startAt="1"/>
            </a:pPr>
            <a:r>
              <a:rPr lang="en-US" sz="3000">
                <a:solidFill>
                  <a:srgbClr val="0097B2"/>
                </a:solidFill>
                <a:latin typeface="Arial"/>
              </a:rPr>
              <a:t>A cist grave was a stone-lined grave in which the body was buried in a crouched or foetal position with its grave goods</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372159"/>
            <a:ext cx="18288000" cy="1704977"/>
          </a:xfrm>
          <a:prstGeom prst="rect">
            <a:avLst/>
          </a:prstGeom>
        </p:spPr>
        <p:txBody>
          <a:bodyPr anchor="t" rtlCol="false" tIns="0" lIns="0" bIns="0" rIns="0">
            <a:spAutoFit/>
          </a:bodyPr>
          <a:lstStyle/>
          <a:p>
            <a:pPr algn="ctr">
              <a:lnSpc>
                <a:spcPts val="12599"/>
              </a:lnSpc>
            </a:pPr>
            <a:r>
              <a:rPr lang="en-US" sz="8999" spc="404">
                <a:solidFill>
                  <a:srgbClr val="004716"/>
                </a:solidFill>
                <a:latin typeface="Arial Bold"/>
              </a:rPr>
              <a:t>3.4: IRON AGE IRELAND</a:t>
            </a:r>
          </a:p>
        </p:txBody>
      </p:sp>
      <p:sp>
        <p:nvSpPr>
          <p:cNvPr name="TextBox 4" id="4"/>
          <p:cNvSpPr txBox="true"/>
          <p:nvPr/>
        </p:nvSpPr>
        <p:spPr>
          <a:xfrm rot="0">
            <a:off x="258123" y="3753161"/>
            <a:ext cx="17584398" cy="1323975"/>
          </a:xfrm>
          <a:prstGeom prst="rect">
            <a:avLst/>
          </a:prstGeom>
        </p:spPr>
        <p:txBody>
          <a:bodyPr anchor="t" rtlCol="false" tIns="0" lIns="0" bIns="0" rIns="0">
            <a:spAutoFit/>
          </a:bodyPr>
          <a:lstStyle/>
          <a:p>
            <a:pPr algn="ctr">
              <a:lnSpc>
                <a:spcPts val="10349"/>
              </a:lnSpc>
            </a:pPr>
            <a:r>
              <a:rPr lang="en-US" sz="8999" spc="2699">
                <a:solidFill>
                  <a:srgbClr val="F0F4F8"/>
                </a:solidFill>
                <a:latin typeface="Daydream"/>
              </a:rPr>
              <a:t>3.4: Iron Age Ireland</a:t>
            </a:r>
          </a:p>
        </p:txBody>
      </p:sp>
      <p:sp>
        <p:nvSpPr>
          <p:cNvPr name="TextBox 5" id="5"/>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sz="3004">
                <a:solidFill>
                  <a:srgbClr val="FFFFFF"/>
                </a:solidFill>
                <a:latin typeface="Old Standard Bold"/>
              </a:rPr>
              <a:t>Chapter 3</a:t>
            </a:r>
          </a:p>
        </p:txBody>
      </p:sp>
      <p:sp>
        <p:nvSpPr>
          <p:cNvPr name="TextBox 6" id="6"/>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a:solidFill>
                  <a:srgbClr val="FFFFFF"/>
                </a:solidFill>
                <a:latin typeface="Old Standard Bold"/>
              </a:rPr>
              <a:t>500 BC to AD 400</a:t>
            </a:r>
          </a:p>
        </p:txBody>
      </p:sp>
      <p:grpSp>
        <p:nvGrpSpPr>
          <p:cNvPr name="Group 7" id="7"/>
          <p:cNvGrpSpPr/>
          <p:nvPr/>
        </p:nvGrpSpPr>
        <p:grpSpPr>
          <a:xfrm rot="0">
            <a:off x="14337590" y="9725311"/>
            <a:ext cx="3950410" cy="561689"/>
            <a:chOff x="0" y="0"/>
            <a:chExt cx="5267213" cy="748919"/>
          </a:xfrm>
        </p:grpSpPr>
        <p:sp>
          <p:nvSpPr>
            <p:cNvPr name="Freeform 8" id="8"/>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
        <p:nvSpPr>
          <p:cNvPr name="TextBox 11" id="11"/>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a:solidFill>
                  <a:srgbClr val="0DA33B"/>
                </a:solidFill>
                <a:latin typeface="Arial Bold"/>
              </a:rPr>
              <a:t>Strand Two: The History of Ireland</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004716"/>
                </a:solidFill>
                <a:latin typeface="Arial Bold"/>
              </a:rPr>
              <a:t>The arrival of the Celts</a:t>
            </a:r>
          </a:p>
        </p:txBody>
      </p:sp>
      <p:sp>
        <p:nvSpPr>
          <p:cNvPr name="TextBox 9" id="9"/>
          <p:cNvSpPr txBox="true"/>
          <p:nvPr/>
        </p:nvSpPr>
        <p:spPr>
          <a:xfrm rot="0">
            <a:off x="1028700" y="2120899"/>
            <a:ext cx="15609955" cy="6981825"/>
          </a:xfrm>
          <a:prstGeom prst="rect">
            <a:avLst/>
          </a:prstGeom>
        </p:spPr>
        <p:txBody>
          <a:bodyPr anchor="t" rtlCol="false" tIns="0" lIns="0" bIns="0" rIns="0">
            <a:spAutoFit/>
          </a:bodyPr>
          <a:lstStyle/>
          <a:p>
            <a:pPr algn="just" marL="647702" indent="-323851" lvl="1">
              <a:lnSpc>
                <a:spcPts val="4200"/>
              </a:lnSpc>
              <a:buFont typeface="Arial"/>
              <a:buChar char="•"/>
            </a:pPr>
            <a:r>
              <a:rPr lang="en-US" sz="3000">
                <a:solidFill>
                  <a:srgbClr val="000000"/>
                </a:solidFill>
                <a:latin typeface="Arial"/>
              </a:rPr>
              <a:t>Believed to have migrated from </a:t>
            </a:r>
            <a:r>
              <a:rPr lang="en-US" sz="3000">
                <a:solidFill>
                  <a:srgbClr val="008037"/>
                </a:solidFill>
                <a:latin typeface="Arial Bold"/>
              </a:rPr>
              <a:t>Central Europe</a:t>
            </a:r>
            <a:r>
              <a:rPr lang="en-US" sz="3000">
                <a:solidFill>
                  <a:srgbClr val="000000"/>
                </a:solidFill>
                <a:latin typeface="Arial"/>
              </a:rPr>
              <a:t>, specifically areas corresponding to </a:t>
            </a:r>
            <a:r>
              <a:rPr lang="en-US" sz="3000" u="sng">
                <a:solidFill>
                  <a:srgbClr val="4CAF50"/>
                </a:solidFill>
                <a:latin typeface="Arial"/>
              </a:rPr>
              <a:t>present-day Austria and Switzerland</a:t>
            </a:r>
            <a:r>
              <a:rPr lang="en-US" sz="3000">
                <a:solidFill>
                  <a:srgbClr val="000000"/>
                </a:solidFill>
                <a:latin typeface="Arial"/>
              </a:rPr>
              <a:t>, </a:t>
            </a:r>
            <a:r>
              <a:rPr lang="en-US" sz="3000">
                <a:solidFill>
                  <a:srgbClr val="008037"/>
                </a:solidFill>
                <a:latin typeface="Arial Bold"/>
              </a:rPr>
              <a:t>the Celts </a:t>
            </a:r>
            <a:r>
              <a:rPr lang="en-US" sz="3000">
                <a:solidFill>
                  <a:srgbClr val="000000"/>
                </a:solidFill>
                <a:latin typeface="Arial"/>
              </a:rPr>
              <a:t>settled in Ireland between </a:t>
            </a:r>
            <a:r>
              <a:rPr lang="en-US" sz="3000">
                <a:solidFill>
                  <a:srgbClr val="008037"/>
                </a:solidFill>
                <a:latin typeface="Arial Bold"/>
              </a:rPr>
              <a:t>500-300 BC</a:t>
            </a:r>
            <a:r>
              <a:rPr lang="en-US" sz="3000">
                <a:solidFill>
                  <a:srgbClr val="000000"/>
                </a:solidFill>
                <a:latin typeface="Arial"/>
              </a:rPr>
              <a:t>. Along with them, they transported their vibrant </a:t>
            </a:r>
            <a:r>
              <a:rPr lang="en-US" sz="3000">
                <a:solidFill>
                  <a:srgbClr val="008037"/>
                </a:solidFill>
                <a:latin typeface="Arial Bold"/>
              </a:rPr>
              <a:t>culture</a:t>
            </a:r>
            <a:r>
              <a:rPr lang="en-US" sz="3000">
                <a:solidFill>
                  <a:srgbClr val="000000"/>
                </a:solidFill>
                <a:latin typeface="Arial"/>
              </a:rPr>
              <a:t>, </a:t>
            </a:r>
            <a:r>
              <a:rPr lang="en-US" sz="3000">
                <a:solidFill>
                  <a:srgbClr val="008037"/>
                </a:solidFill>
                <a:latin typeface="Arial Bold"/>
              </a:rPr>
              <a:t>language</a:t>
            </a:r>
            <a:r>
              <a:rPr lang="en-US" sz="3000">
                <a:solidFill>
                  <a:srgbClr val="000000"/>
                </a:solidFill>
                <a:latin typeface="Arial"/>
              </a:rPr>
              <a:t>, and </a:t>
            </a:r>
            <a:r>
              <a:rPr lang="en-US" sz="3000">
                <a:solidFill>
                  <a:srgbClr val="008037"/>
                </a:solidFill>
                <a:latin typeface="Arial Bold"/>
              </a:rPr>
              <a:t>religious practices</a:t>
            </a:r>
            <a:r>
              <a:rPr lang="en-US" sz="3000">
                <a:solidFill>
                  <a:srgbClr val="000000"/>
                </a:solidFill>
                <a:latin typeface="Arial"/>
              </a:rPr>
              <a:t>, as well as horses and iron-working skills. Iron, being a far superior material to bronze, swiftly supplanted the latter as the principal metal for fabricating tools and weapons. Simultaneously, Celtic culture burgeoned, establishing its dominance over the course of the ensuing millennium.</a:t>
            </a:r>
          </a:p>
          <a:p>
            <a:pPr algn="just" marL="647702" indent="-323851" lvl="1">
              <a:lnSpc>
                <a:spcPts val="4200"/>
              </a:lnSpc>
              <a:buFont typeface="Arial"/>
              <a:buChar char="•"/>
            </a:pPr>
            <a:r>
              <a:rPr lang="en-US" sz="3000">
                <a:solidFill>
                  <a:srgbClr val="000000"/>
                </a:solidFill>
                <a:latin typeface="Arial"/>
              </a:rPr>
              <a:t>The Celts were notable for introducing a highly organised society in Ireland, a precedent in the region. Ireland was partitioned into numerous </a:t>
            </a:r>
            <a:r>
              <a:rPr lang="en-US" sz="3000">
                <a:solidFill>
                  <a:srgbClr val="008037"/>
                </a:solidFill>
                <a:latin typeface="Arial Bold"/>
              </a:rPr>
              <a:t>tuaths</a:t>
            </a:r>
            <a:r>
              <a:rPr lang="en-US" sz="3000">
                <a:solidFill>
                  <a:srgbClr val="000000"/>
                </a:solidFill>
                <a:latin typeface="Arial"/>
              </a:rPr>
              <a:t> (</a:t>
            </a:r>
            <a:r>
              <a:rPr lang="en-US" sz="3000" u="sng">
                <a:solidFill>
                  <a:srgbClr val="4CAF50"/>
                </a:solidFill>
                <a:latin typeface="Arial"/>
              </a:rPr>
              <a:t>kingdoms</a:t>
            </a:r>
            <a:r>
              <a:rPr lang="en-US" sz="3000">
                <a:solidFill>
                  <a:srgbClr val="000000"/>
                </a:solidFill>
                <a:latin typeface="Arial"/>
              </a:rPr>
              <a:t>), each presided over by a </a:t>
            </a:r>
            <a:r>
              <a:rPr lang="en-US" sz="3000">
                <a:solidFill>
                  <a:srgbClr val="008037"/>
                </a:solidFill>
                <a:latin typeface="Arial Bold"/>
              </a:rPr>
              <a:t>rí </a:t>
            </a:r>
            <a:r>
              <a:rPr lang="en-US" sz="3000">
                <a:solidFill>
                  <a:srgbClr val="000000"/>
                </a:solidFill>
                <a:latin typeface="Arial"/>
              </a:rPr>
              <a:t>or (</a:t>
            </a:r>
            <a:r>
              <a:rPr lang="en-US" sz="3000" u="sng">
                <a:solidFill>
                  <a:srgbClr val="4CAF50"/>
                </a:solidFill>
                <a:latin typeface="Arial"/>
              </a:rPr>
              <a:t>king</a:t>
            </a:r>
            <a:r>
              <a:rPr lang="en-US" sz="3000">
                <a:solidFill>
                  <a:srgbClr val="000000"/>
                </a:solidFill>
                <a:latin typeface="Arial"/>
              </a:rPr>
              <a:t>). Immediately beneath the king were the </a:t>
            </a:r>
            <a:r>
              <a:rPr lang="en-US" sz="3000">
                <a:solidFill>
                  <a:srgbClr val="008037"/>
                </a:solidFill>
                <a:latin typeface="Arial Bold"/>
              </a:rPr>
              <a:t>aos dána</a:t>
            </a:r>
            <a:r>
              <a:rPr lang="en-US" sz="3000">
                <a:solidFill>
                  <a:srgbClr val="000000"/>
                </a:solidFill>
                <a:latin typeface="Arial"/>
              </a:rPr>
              <a:t> – </a:t>
            </a:r>
            <a:r>
              <a:rPr lang="en-US" sz="3000" u="sng">
                <a:solidFill>
                  <a:srgbClr val="4CAF50"/>
                </a:solidFill>
                <a:latin typeface="Arial"/>
              </a:rPr>
              <a:t>a group comprised of warriors, nobles, and individuals possessing special skills</a:t>
            </a:r>
            <a:r>
              <a:rPr lang="en-US" sz="3000">
                <a:solidFill>
                  <a:srgbClr val="000000"/>
                </a:solidFill>
                <a:latin typeface="Arial"/>
              </a:rPr>
              <a:t>. Following them were the </a:t>
            </a:r>
            <a:r>
              <a:rPr lang="en-US" sz="3000">
                <a:solidFill>
                  <a:srgbClr val="008037"/>
                </a:solidFill>
                <a:latin typeface="Arial Bold"/>
              </a:rPr>
              <a:t>farmers </a:t>
            </a:r>
            <a:r>
              <a:rPr lang="en-US" sz="3000">
                <a:solidFill>
                  <a:srgbClr val="000000"/>
                </a:solidFill>
                <a:latin typeface="Arial"/>
              </a:rPr>
              <a:t>and </a:t>
            </a:r>
            <a:r>
              <a:rPr lang="en-US" sz="3000">
                <a:solidFill>
                  <a:srgbClr val="008037"/>
                </a:solidFill>
                <a:latin typeface="Arial Bold"/>
              </a:rPr>
              <a:t>ordinary citizens</a:t>
            </a:r>
            <a:r>
              <a:rPr lang="en-US" sz="3000">
                <a:solidFill>
                  <a:srgbClr val="000000"/>
                </a:solidFill>
                <a:latin typeface="Arial"/>
              </a:rPr>
              <a:t>, while the </a:t>
            </a:r>
            <a:r>
              <a:rPr lang="en-US" sz="3000">
                <a:solidFill>
                  <a:srgbClr val="008037"/>
                </a:solidFill>
                <a:latin typeface="Arial Bold"/>
              </a:rPr>
              <a:t>labourers </a:t>
            </a:r>
            <a:r>
              <a:rPr lang="en-US" sz="3000">
                <a:solidFill>
                  <a:srgbClr val="000000"/>
                </a:solidFill>
                <a:latin typeface="Arial"/>
              </a:rPr>
              <a:t>and </a:t>
            </a:r>
            <a:r>
              <a:rPr lang="en-US" sz="3000">
                <a:solidFill>
                  <a:srgbClr val="008037"/>
                </a:solidFill>
                <a:latin typeface="Arial Bold"/>
              </a:rPr>
              <a:t>slaves </a:t>
            </a:r>
            <a:r>
              <a:rPr lang="en-US" sz="3000">
                <a:solidFill>
                  <a:srgbClr val="000000"/>
                </a:solidFill>
                <a:latin typeface="Arial"/>
              </a:rPr>
              <a:t>formed the society's lowest class.</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Freeform 6" id="6"/>
          <p:cNvSpPr/>
          <p:nvPr/>
        </p:nvSpPr>
        <p:spPr>
          <a:xfrm flipH="false" flipV="false" rot="0">
            <a:off x="11441340" y="2612909"/>
            <a:ext cx="5478423" cy="6199040"/>
          </a:xfrm>
          <a:custGeom>
            <a:avLst/>
            <a:gdLst/>
            <a:ahLst/>
            <a:cxnLst/>
            <a:rect r="r" b="b" t="t" l="l"/>
            <a:pathLst>
              <a:path h="6199040" w="5478423">
                <a:moveTo>
                  <a:pt x="0" y="0"/>
                </a:moveTo>
                <a:lnTo>
                  <a:pt x="5478424" y="0"/>
                </a:lnTo>
                <a:lnTo>
                  <a:pt x="5478424" y="6199040"/>
                </a:lnTo>
                <a:lnTo>
                  <a:pt x="0" y="6199040"/>
                </a:lnTo>
                <a:lnTo>
                  <a:pt x="0" y="0"/>
                </a:lnTo>
                <a:close/>
              </a:path>
            </a:pathLst>
          </a:custGeom>
          <a:blipFill>
            <a:blip r:embed="rId2"/>
            <a:stretch>
              <a:fillRect l="0" t="0" r="0" b="0"/>
            </a:stretch>
          </a:blipFill>
        </p:spPr>
      </p:sp>
      <p:grpSp>
        <p:nvGrpSpPr>
          <p:cNvPr name="Group 7" id="7"/>
          <p:cNvGrpSpPr/>
          <p:nvPr/>
        </p:nvGrpSpPr>
        <p:grpSpPr>
          <a:xfrm rot="0">
            <a:off x="3671553" y="2260908"/>
            <a:ext cx="2924848" cy="935880"/>
            <a:chOff x="0" y="0"/>
            <a:chExt cx="812800" cy="260076"/>
          </a:xfrm>
        </p:grpSpPr>
        <p:sp>
          <p:nvSpPr>
            <p:cNvPr name="Freeform 8" id="8"/>
            <p:cNvSpPr/>
            <p:nvPr/>
          </p:nvSpPr>
          <p:spPr>
            <a:xfrm flipH="false" flipV="false" rot="0">
              <a:off x="0" y="0"/>
              <a:ext cx="812800" cy="260076"/>
            </a:xfrm>
            <a:custGeom>
              <a:avLst/>
              <a:gdLst/>
              <a:ahLst/>
              <a:cxnLst/>
              <a:rect r="r" b="b" t="t" l="l"/>
              <a:pathLst>
                <a:path h="260076" w="812800">
                  <a:moveTo>
                    <a:pt x="130038" y="0"/>
                  </a:moveTo>
                  <a:lnTo>
                    <a:pt x="682762" y="0"/>
                  </a:lnTo>
                  <a:cubicBezTo>
                    <a:pt x="754580" y="0"/>
                    <a:pt x="812800" y="58220"/>
                    <a:pt x="812800" y="130038"/>
                  </a:cubicBezTo>
                  <a:lnTo>
                    <a:pt x="812800" y="130038"/>
                  </a:lnTo>
                  <a:cubicBezTo>
                    <a:pt x="812800" y="201856"/>
                    <a:pt x="754580" y="260076"/>
                    <a:pt x="682762" y="260076"/>
                  </a:cubicBezTo>
                  <a:lnTo>
                    <a:pt x="130038" y="260076"/>
                  </a:lnTo>
                  <a:cubicBezTo>
                    <a:pt x="58220" y="260076"/>
                    <a:pt x="0" y="201856"/>
                    <a:pt x="0" y="130038"/>
                  </a:cubicBezTo>
                  <a:lnTo>
                    <a:pt x="0" y="130038"/>
                  </a:lnTo>
                  <a:cubicBezTo>
                    <a:pt x="0" y="58220"/>
                    <a:pt x="58220" y="0"/>
                    <a:pt x="130038" y="0"/>
                  </a:cubicBezTo>
                  <a:close/>
                </a:path>
              </a:pathLst>
            </a:custGeom>
            <a:solidFill>
              <a:srgbClr val="0DA33B"/>
            </a:solidFill>
          </p:spPr>
        </p:sp>
        <p:sp>
          <p:nvSpPr>
            <p:cNvPr name="TextBox 9" id="9"/>
            <p:cNvSpPr txBox="true"/>
            <p:nvPr/>
          </p:nvSpPr>
          <p:spPr>
            <a:xfrm>
              <a:off x="0" y="-85725"/>
              <a:ext cx="812800" cy="345801"/>
            </a:xfrm>
            <a:prstGeom prst="rect">
              <a:avLst/>
            </a:prstGeom>
          </p:spPr>
          <p:txBody>
            <a:bodyPr anchor="ctr" rtlCol="false" tIns="50800" lIns="50800" bIns="50800" rIns="50800"/>
            <a:lstStyle/>
            <a:p>
              <a:pPr algn="ctr">
                <a:lnSpc>
                  <a:spcPts val="3035"/>
                </a:lnSpc>
              </a:pPr>
              <a:r>
                <a:rPr lang="en-US" sz="2199" spc="215">
                  <a:solidFill>
                    <a:srgbClr val="FFFFFF"/>
                  </a:solidFill>
                  <a:latin typeface="Arial"/>
                </a:rPr>
                <a:t>Ard Rí</a:t>
              </a:r>
            </a:p>
            <a:p>
              <a:pPr algn="ctr">
                <a:lnSpc>
                  <a:spcPts val="3035"/>
                </a:lnSpc>
              </a:pPr>
              <a:r>
                <a:rPr lang="en-US" sz="2199" spc="215">
                  <a:solidFill>
                    <a:srgbClr val="FFFFFF"/>
                  </a:solidFill>
                  <a:latin typeface="Arial"/>
                </a:rPr>
                <a:t>(The High King)</a:t>
              </a:r>
            </a:p>
          </p:txBody>
        </p:sp>
      </p:grpSp>
      <p:grpSp>
        <p:nvGrpSpPr>
          <p:cNvPr name="Group 10" id="10"/>
          <p:cNvGrpSpPr/>
          <p:nvPr/>
        </p:nvGrpSpPr>
        <p:grpSpPr>
          <a:xfrm rot="0">
            <a:off x="3682866" y="3457985"/>
            <a:ext cx="2924848" cy="935880"/>
            <a:chOff x="0" y="0"/>
            <a:chExt cx="812800" cy="260076"/>
          </a:xfrm>
        </p:grpSpPr>
        <p:sp>
          <p:nvSpPr>
            <p:cNvPr name="Freeform 11" id="11"/>
            <p:cNvSpPr/>
            <p:nvPr/>
          </p:nvSpPr>
          <p:spPr>
            <a:xfrm flipH="false" flipV="false" rot="0">
              <a:off x="0" y="0"/>
              <a:ext cx="812800" cy="260076"/>
            </a:xfrm>
            <a:custGeom>
              <a:avLst/>
              <a:gdLst/>
              <a:ahLst/>
              <a:cxnLst/>
              <a:rect r="r" b="b" t="t" l="l"/>
              <a:pathLst>
                <a:path h="260076" w="812800">
                  <a:moveTo>
                    <a:pt x="130038" y="0"/>
                  </a:moveTo>
                  <a:lnTo>
                    <a:pt x="682762" y="0"/>
                  </a:lnTo>
                  <a:cubicBezTo>
                    <a:pt x="754580" y="0"/>
                    <a:pt x="812800" y="58220"/>
                    <a:pt x="812800" y="130038"/>
                  </a:cubicBezTo>
                  <a:lnTo>
                    <a:pt x="812800" y="130038"/>
                  </a:lnTo>
                  <a:cubicBezTo>
                    <a:pt x="812800" y="201856"/>
                    <a:pt x="754580" y="260076"/>
                    <a:pt x="682762" y="260076"/>
                  </a:cubicBezTo>
                  <a:lnTo>
                    <a:pt x="130038" y="260076"/>
                  </a:lnTo>
                  <a:cubicBezTo>
                    <a:pt x="58220" y="260076"/>
                    <a:pt x="0" y="201856"/>
                    <a:pt x="0" y="130038"/>
                  </a:cubicBezTo>
                  <a:lnTo>
                    <a:pt x="0" y="130038"/>
                  </a:lnTo>
                  <a:cubicBezTo>
                    <a:pt x="0" y="58220"/>
                    <a:pt x="58220" y="0"/>
                    <a:pt x="130038" y="0"/>
                  </a:cubicBezTo>
                  <a:close/>
                </a:path>
              </a:pathLst>
            </a:custGeom>
            <a:solidFill>
              <a:srgbClr val="0DA33B"/>
            </a:solidFill>
          </p:spPr>
        </p:sp>
        <p:sp>
          <p:nvSpPr>
            <p:cNvPr name="TextBox 12" id="12"/>
            <p:cNvSpPr txBox="true"/>
            <p:nvPr/>
          </p:nvSpPr>
          <p:spPr>
            <a:xfrm>
              <a:off x="0" y="-85725"/>
              <a:ext cx="812800" cy="345801"/>
            </a:xfrm>
            <a:prstGeom prst="rect">
              <a:avLst/>
            </a:prstGeom>
          </p:spPr>
          <p:txBody>
            <a:bodyPr anchor="ctr" rtlCol="false" tIns="50800" lIns="50800" bIns="50800" rIns="50800"/>
            <a:lstStyle/>
            <a:p>
              <a:pPr algn="ctr">
                <a:lnSpc>
                  <a:spcPts val="3035"/>
                </a:lnSpc>
              </a:pPr>
              <a:r>
                <a:rPr lang="en-US" sz="2199" spc="215">
                  <a:solidFill>
                    <a:srgbClr val="FFFFFF"/>
                  </a:solidFill>
                  <a:latin typeface="Arial"/>
                </a:rPr>
                <a:t>King/Queen</a:t>
              </a:r>
            </a:p>
          </p:txBody>
        </p:sp>
      </p:grpSp>
      <p:grpSp>
        <p:nvGrpSpPr>
          <p:cNvPr name="Group 13" id="13"/>
          <p:cNvGrpSpPr/>
          <p:nvPr/>
        </p:nvGrpSpPr>
        <p:grpSpPr>
          <a:xfrm rot="0">
            <a:off x="707294" y="4489977"/>
            <a:ext cx="2924848" cy="1247233"/>
            <a:chOff x="0" y="0"/>
            <a:chExt cx="812800" cy="346600"/>
          </a:xfrm>
        </p:grpSpPr>
        <p:sp>
          <p:nvSpPr>
            <p:cNvPr name="Freeform 14" id="14"/>
            <p:cNvSpPr/>
            <p:nvPr/>
          </p:nvSpPr>
          <p:spPr>
            <a:xfrm flipH="false" flipV="false" rot="0">
              <a:off x="0" y="0"/>
              <a:ext cx="812800" cy="346600"/>
            </a:xfrm>
            <a:custGeom>
              <a:avLst/>
              <a:gdLst/>
              <a:ahLst/>
              <a:cxnLst/>
              <a:rect r="r" b="b" t="t" l="l"/>
              <a:pathLst>
                <a:path h="346600" w="812800">
                  <a:moveTo>
                    <a:pt x="134994" y="0"/>
                  </a:moveTo>
                  <a:lnTo>
                    <a:pt x="677806" y="0"/>
                  </a:lnTo>
                  <a:cubicBezTo>
                    <a:pt x="752361" y="0"/>
                    <a:pt x="812800" y="60439"/>
                    <a:pt x="812800" y="134994"/>
                  </a:cubicBezTo>
                  <a:lnTo>
                    <a:pt x="812800" y="211605"/>
                  </a:lnTo>
                  <a:cubicBezTo>
                    <a:pt x="812800" y="286161"/>
                    <a:pt x="752361" y="346600"/>
                    <a:pt x="677806" y="346600"/>
                  </a:cubicBezTo>
                  <a:lnTo>
                    <a:pt x="134994" y="346600"/>
                  </a:lnTo>
                  <a:cubicBezTo>
                    <a:pt x="60439" y="346600"/>
                    <a:pt x="0" y="286161"/>
                    <a:pt x="0" y="211605"/>
                  </a:cubicBezTo>
                  <a:lnTo>
                    <a:pt x="0" y="134994"/>
                  </a:lnTo>
                  <a:cubicBezTo>
                    <a:pt x="0" y="60439"/>
                    <a:pt x="60439" y="0"/>
                    <a:pt x="134994" y="0"/>
                  </a:cubicBezTo>
                  <a:close/>
                </a:path>
              </a:pathLst>
            </a:custGeom>
            <a:solidFill>
              <a:srgbClr val="0DA33B"/>
            </a:solidFill>
          </p:spPr>
        </p:sp>
        <p:sp>
          <p:nvSpPr>
            <p:cNvPr name="TextBox 15" id="15"/>
            <p:cNvSpPr txBox="true"/>
            <p:nvPr/>
          </p:nvSpPr>
          <p:spPr>
            <a:xfrm>
              <a:off x="0" y="-85725"/>
              <a:ext cx="812800" cy="432325"/>
            </a:xfrm>
            <a:prstGeom prst="rect">
              <a:avLst/>
            </a:prstGeom>
          </p:spPr>
          <p:txBody>
            <a:bodyPr anchor="ctr" rtlCol="false" tIns="50800" lIns="50800" bIns="50800" rIns="50800"/>
            <a:lstStyle/>
            <a:p>
              <a:pPr algn="ctr">
                <a:lnSpc>
                  <a:spcPts val="3035"/>
                </a:lnSpc>
              </a:pPr>
              <a:r>
                <a:rPr lang="en-US" sz="2199" spc="215">
                  <a:solidFill>
                    <a:srgbClr val="FFFFFF"/>
                  </a:solidFill>
                  <a:latin typeface="Arial"/>
                </a:rPr>
                <a:t>Nobles</a:t>
              </a:r>
            </a:p>
            <a:p>
              <a:pPr algn="ctr">
                <a:lnSpc>
                  <a:spcPts val="3035"/>
                </a:lnSpc>
              </a:pPr>
              <a:r>
                <a:rPr lang="en-US" sz="2199" spc="215">
                  <a:solidFill>
                    <a:srgbClr val="FFFFFF"/>
                  </a:solidFill>
                  <a:latin typeface="Arial"/>
                </a:rPr>
                <a:t>(Warriors/</a:t>
              </a:r>
            </a:p>
            <a:p>
              <a:pPr algn="ctr">
                <a:lnSpc>
                  <a:spcPts val="3035"/>
                </a:lnSpc>
              </a:pPr>
              <a:r>
                <a:rPr lang="en-US" sz="2199" spc="215">
                  <a:solidFill>
                    <a:srgbClr val="FFFFFF"/>
                  </a:solidFill>
                  <a:latin typeface="Arial"/>
                </a:rPr>
                <a:t>Landowners)</a:t>
              </a:r>
            </a:p>
          </p:txBody>
        </p:sp>
      </p:grpSp>
      <p:grpSp>
        <p:nvGrpSpPr>
          <p:cNvPr name="Group 16" id="16"/>
          <p:cNvGrpSpPr/>
          <p:nvPr/>
        </p:nvGrpSpPr>
        <p:grpSpPr>
          <a:xfrm rot="0">
            <a:off x="3671553" y="4655657"/>
            <a:ext cx="2924848" cy="935880"/>
            <a:chOff x="0" y="0"/>
            <a:chExt cx="812800" cy="260076"/>
          </a:xfrm>
        </p:grpSpPr>
        <p:sp>
          <p:nvSpPr>
            <p:cNvPr name="Freeform 17" id="17"/>
            <p:cNvSpPr/>
            <p:nvPr/>
          </p:nvSpPr>
          <p:spPr>
            <a:xfrm flipH="false" flipV="false" rot="0">
              <a:off x="0" y="0"/>
              <a:ext cx="812800" cy="260076"/>
            </a:xfrm>
            <a:custGeom>
              <a:avLst/>
              <a:gdLst/>
              <a:ahLst/>
              <a:cxnLst/>
              <a:rect r="r" b="b" t="t" l="l"/>
              <a:pathLst>
                <a:path h="260076" w="812800">
                  <a:moveTo>
                    <a:pt x="130038" y="0"/>
                  </a:moveTo>
                  <a:lnTo>
                    <a:pt x="682762" y="0"/>
                  </a:lnTo>
                  <a:cubicBezTo>
                    <a:pt x="754580" y="0"/>
                    <a:pt x="812800" y="58220"/>
                    <a:pt x="812800" y="130038"/>
                  </a:cubicBezTo>
                  <a:lnTo>
                    <a:pt x="812800" y="130038"/>
                  </a:lnTo>
                  <a:cubicBezTo>
                    <a:pt x="812800" y="201856"/>
                    <a:pt x="754580" y="260076"/>
                    <a:pt x="682762" y="260076"/>
                  </a:cubicBezTo>
                  <a:lnTo>
                    <a:pt x="130038" y="260076"/>
                  </a:lnTo>
                  <a:cubicBezTo>
                    <a:pt x="58220" y="260076"/>
                    <a:pt x="0" y="201856"/>
                    <a:pt x="0" y="130038"/>
                  </a:cubicBezTo>
                  <a:lnTo>
                    <a:pt x="0" y="130038"/>
                  </a:lnTo>
                  <a:cubicBezTo>
                    <a:pt x="0" y="58220"/>
                    <a:pt x="58220" y="0"/>
                    <a:pt x="130038" y="0"/>
                  </a:cubicBezTo>
                  <a:close/>
                </a:path>
              </a:pathLst>
            </a:custGeom>
            <a:solidFill>
              <a:srgbClr val="0DA33B"/>
            </a:solidFill>
          </p:spPr>
        </p:sp>
        <p:sp>
          <p:nvSpPr>
            <p:cNvPr name="TextBox 18" id="18"/>
            <p:cNvSpPr txBox="true"/>
            <p:nvPr/>
          </p:nvSpPr>
          <p:spPr>
            <a:xfrm>
              <a:off x="0" y="-85725"/>
              <a:ext cx="812800" cy="345801"/>
            </a:xfrm>
            <a:prstGeom prst="rect">
              <a:avLst/>
            </a:prstGeom>
          </p:spPr>
          <p:txBody>
            <a:bodyPr anchor="ctr" rtlCol="false" tIns="50800" lIns="50800" bIns="50800" rIns="50800"/>
            <a:lstStyle/>
            <a:p>
              <a:pPr algn="ctr">
                <a:lnSpc>
                  <a:spcPts val="3035"/>
                </a:lnSpc>
              </a:pPr>
              <a:r>
                <a:rPr lang="en-US" sz="2199" spc="215">
                  <a:solidFill>
                    <a:srgbClr val="FFFFFF"/>
                  </a:solidFill>
                  <a:latin typeface="Arial"/>
                </a:rPr>
                <a:t>Druids</a:t>
              </a:r>
            </a:p>
            <a:p>
              <a:pPr algn="ctr">
                <a:lnSpc>
                  <a:spcPts val="3035"/>
                </a:lnSpc>
              </a:pPr>
              <a:r>
                <a:rPr lang="en-US" sz="2199" spc="215">
                  <a:solidFill>
                    <a:srgbClr val="FFFFFF"/>
                  </a:solidFill>
                  <a:latin typeface="Arial"/>
                </a:rPr>
                <a:t>(Priests)</a:t>
              </a:r>
            </a:p>
          </p:txBody>
        </p:sp>
      </p:grpSp>
      <p:grpSp>
        <p:nvGrpSpPr>
          <p:cNvPr name="Group 19" id="19"/>
          <p:cNvGrpSpPr/>
          <p:nvPr/>
        </p:nvGrpSpPr>
        <p:grpSpPr>
          <a:xfrm rot="0">
            <a:off x="6679932" y="4655657"/>
            <a:ext cx="2924848" cy="935880"/>
            <a:chOff x="0" y="0"/>
            <a:chExt cx="812800" cy="260076"/>
          </a:xfrm>
        </p:grpSpPr>
        <p:sp>
          <p:nvSpPr>
            <p:cNvPr name="Freeform 20" id="20"/>
            <p:cNvSpPr/>
            <p:nvPr/>
          </p:nvSpPr>
          <p:spPr>
            <a:xfrm flipH="false" flipV="false" rot="0">
              <a:off x="0" y="0"/>
              <a:ext cx="812800" cy="260076"/>
            </a:xfrm>
            <a:custGeom>
              <a:avLst/>
              <a:gdLst/>
              <a:ahLst/>
              <a:cxnLst/>
              <a:rect r="r" b="b" t="t" l="l"/>
              <a:pathLst>
                <a:path h="260076" w="812800">
                  <a:moveTo>
                    <a:pt x="130038" y="0"/>
                  </a:moveTo>
                  <a:lnTo>
                    <a:pt x="682762" y="0"/>
                  </a:lnTo>
                  <a:cubicBezTo>
                    <a:pt x="754580" y="0"/>
                    <a:pt x="812800" y="58220"/>
                    <a:pt x="812800" y="130038"/>
                  </a:cubicBezTo>
                  <a:lnTo>
                    <a:pt x="812800" y="130038"/>
                  </a:lnTo>
                  <a:cubicBezTo>
                    <a:pt x="812800" y="201856"/>
                    <a:pt x="754580" y="260076"/>
                    <a:pt x="682762" y="260076"/>
                  </a:cubicBezTo>
                  <a:lnTo>
                    <a:pt x="130038" y="260076"/>
                  </a:lnTo>
                  <a:cubicBezTo>
                    <a:pt x="58220" y="260076"/>
                    <a:pt x="0" y="201856"/>
                    <a:pt x="0" y="130038"/>
                  </a:cubicBezTo>
                  <a:lnTo>
                    <a:pt x="0" y="130038"/>
                  </a:lnTo>
                  <a:cubicBezTo>
                    <a:pt x="0" y="58220"/>
                    <a:pt x="58220" y="0"/>
                    <a:pt x="130038" y="0"/>
                  </a:cubicBezTo>
                  <a:close/>
                </a:path>
              </a:pathLst>
            </a:custGeom>
            <a:solidFill>
              <a:srgbClr val="0DA33B"/>
            </a:solidFill>
          </p:spPr>
        </p:sp>
        <p:sp>
          <p:nvSpPr>
            <p:cNvPr name="TextBox 21" id="21"/>
            <p:cNvSpPr txBox="true"/>
            <p:nvPr/>
          </p:nvSpPr>
          <p:spPr>
            <a:xfrm>
              <a:off x="0" y="-85725"/>
              <a:ext cx="812800" cy="345801"/>
            </a:xfrm>
            <a:prstGeom prst="rect">
              <a:avLst/>
            </a:prstGeom>
          </p:spPr>
          <p:txBody>
            <a:bodyPr anchor="ctr" rtlCol="false" tIns="50800" lIns="50800" bIns="50800" rIns="50800"/>
            <a:lstStyle/>
            <a:p>
              <a:pPr algn="ctr">
                <a:lnSpc>
                  <a:spcPts val="3035"/>
                </a:lnSpc>
              </a:pPr>
              <a:r>
                <a:rPr lang="en-US" sz="2199" spc="215">
                  <a:solidFill>
                    <a:srgbClr val="FFFFFF"/>
                  </a:solidFill>
                  <a:latin typeface="Arial"/>
                </a:rPr>
                <a:t>Brehons</a:t>
              </a:r>
            </a:p>
            <a:p>
              <a:pPr algn="ctr">
                <a:lnSpc>
                  <a:spcPts val="3035"/>
                </a:lnSpc>
              </a:pPr>
              <a:r>
                <a:rPr lang="en-US" sz="2199" spc="215">
                  <a:solidFill>
                    <a:srgbClr val="FFFFFF"/>
                  </a:solidFill>
                  <a:latin typeface="Arial"/>
                </a:rPr>
                <a:t>(Judges)</a:t>
              </a:r>
            </a:p>
          </p:txBody>
        </p:sp>
      </p:grpSp>
      <p:grpSp>
        <p:nvGrpSpPr>
          <p:cNvPr name="Group 22" id="22"/>
          <p:cNvGrpSpPr/>
          <p:nvPr/>
        </p:nvGrpSpPr>
        <p:grpSpPr>
          <a:xfrm rot="0">
            <a:off x="685800" y="6159490"/>
            <a:ext cx="2924848" cy="935880"/>
            <a:chOff x="0" y="0"/>
            <a:chExt cx="812800" cy="260076"/>
          </a:xfrm>
        </p:grpSpPr>
        <p:sp>
          <p:nvSpPr>
            <p:cNvPr name="Freeform 23" id="23"/>
            <p:cNvSpPr/>
            <p:nvPr/>
          </p:nvSpPr>
          <p:spPr>
            <a:xfrm flipH="false" flipV="false" rot="0">
              <a:off x="0" y="0"/>
              <a:ext cx="812800" cy="260076"/>
            </a:xfrm>
            <a:custGeom>
              <a:avLst/>
              <a:gdLst/>
              <a:ahLst/>
              <a:cxnLst/>
              <a:rect r="r" b="b" t="t" l="l"/>
              <a:pathLst>
                <a:path h="260076" w="812800">
                  <a:moveTo>
                    <a:pt x="130038" y="0"/>
                  </a:moveTo>
                  <a:lnTo>
                    <a:pt x="682762" y="0"/>
                  </a:lnTo>
                  <a:cubicBezTo>
                    <a:pt x="754580" y="0"/>
                    <a:pt x="812800" y="58220"/>
                    <a:pt x="812800" y="130038"/>
                  </a:cubicBezTo>
                  <a:lnTo>
                    <a:pt x="812800" y="130038"/>
                  </a:lnTo>
                  <a:cubicBezTo>
                    <a:pt x="812800" y="201856"/>
                    <a:pt x="754580" y="260076"/>
                    <a:pt x="682762" y="260076"/>
                  </a:cubicBezTo>
                  <a:lnTo>
                    <a:pt x="130038" y="260076"/>
                  </a:lnTo>
                  <a:cubicBezTo>
                    <a:pt x="58220" y="260076"/>
                    <a:pt x="0" y="201856"/>
                    <a:pt x="0" y="130038"/>
                  </a:cubicBezTo>
                  <a:lnTo>
                    <a:pt x="0" y="130038"/>
                  </a:lnTo>
                  <a:cubicBezTo>
                    <a:pt x="0" y="58220"/>
                    <a:pt x="58220" y="0"/>
                    <a:pt x="130038" y="0"/>
                  </a:cubicBezTo>
                  <a:close/>
                </a:path>
              </a:pathLst>
            </a:custGeom>
            <a:solidFill>
              <a:srgbClr val="0DA33B"/>
            </a:solidFill>
          </p:spPr>
        </p:sp>
        <p:sp>
          <p:nvSpPr>
            <p:cNvPr name="TextBox 24" id="24"/>
            <p:cNvSpPr txBox="true"/>
            <p:nvPr/>
          </p:nvSpPr>
          <p:spPr>
            <a:xfrm>
              <a:off x="0" y="-85725"/>
              <a:ext cx="812800" cy="345801"/>
            </a:xfrm>
            <a:prstGeom prst="rect">
              <a:avLst/>
            </a:prstGeom>
          </p:spPr>
          <p:txBody>
            <a:bodyPr anchor="ctr" rtlCol="false" tIns="50800" lIns="50800" bIns="50800" rIns="50800"/>
            <a:lstStyle/>
            <a:p>
              <a:pPr algn="ctr">
                <a:lnSpc>
                  <a:spcPts val="3035"/>
                </a:lnSpc>
              </a:pPr>
              <a:r>
                <a:rPr lang="en-US" sz="2199" spc="215">
                  <a:solidFill>
                    <a:srgbClr val="FFFFFF"/>
                  </a:solidFill>
                  <a:latin typeface="Arial"/>
                </a:rPr>
                <a:t>Filí</a:t>
              </a:r>
            </a:p>
            <a:p>
              <a:pPr algn="ctr">
                <a:lnSpc>
                  <a:spcPts val="3035"/>
                </a:lnSpc>
              </a:pPr>
              <a:r>
                <a:rPr lang="en-US" sz="2199" spc="215">
                  <a:solidFill>
                    <a:srgbClr val="FFFFFF"/>
                  </a:solidFill>
                  <a:latin typeface="Arial"/>
                </a:rPr>
                <a:t>(Poets)</a:t>
              </a:r>
            </a:p>
          </p:txBody>
        </p:sp>
      </p:grpSp>
      <p:grpSp>
        <p:nvGrpSpPr>
          <p:cNvPr name="Group 25" id="25"/>
          <p:cNvGrpSpPr/>
          <p:nvPr/>
        </p:nvGrpSpPr>
        <p:grpSpPr>
          <a:xfrm rot="0">
            <a:off x="3679201" y="6159490"/>
            <a:ext cx="2924848" cy="935880"/>
            <a:chOff x="0" y="0"/>
            <a:chExt cx="812800" cy="260076"/>
          </a:xfrm>
        </p:grpSpPr>
        <p:sp>
          <p:nvSpPr>
            <p:cNvPr name="Freeform 26" id="26"/>
            <p:cNvSpPr/>
            <p:nvPr/>
          </p:nvSpPr>
          <p:spPr>
            <a:xfrm flipH="false" flipV="false" rot="0">
              <a:off x="0" y="0"/>
              <a:ext cx="812800" cy="260076"/>
            </a:xfrm>
            <a:custGeom>
              <a:avLst/>
              <a:gdLst/>
              <a:ahLst/>
              <a:cxnLst/>
              <a:rect r="r" b="b" t="t" l="l"/>
              <a:pathLst>
                <a:path h="260076" w="812800">
                  <a:moveTo>
                    <a:pt x="130038" y="0"/>
                  </a:moveTo>
                  <a:lnTo>
                    <a:pt x="682762" y="0"/>
                  </a:lnTo>
                  <a:cubicBezTo>
                    <a:pt x="754580" y="0"/>
                    <a:pt x="812800" y="58220"/>
                    <a:pt x="812800" y="130038"/>
                  </a:cubicBezTo>
                  <a:lnTo>
                    <a:pt x="812800" y="130038"/>
                  </a:lnTo>
                  <a:cubicBezTo>
                    <a:pt x="812800" y="201856"/>
                    <a:pt x="754580" y="260076"/>
                    <a:pt x="682762" y="260076"/>
                  </a:cubicBezTo>
                  <a:lnTo>
                    <a:pt x="130038" y="260076"/>
                  </a:lnTo>
                  <a:cubicBezTo>
                    <a:pt x="58220" y="260076"/>
                    <a:pt x="0" y="201856"/>
                    <a:pt x="0" y="130038"/>
                  </a:cubicBezTo>
                  <a:lnTo>
                    <a:pt x="0" y="130038"/>
                  </a:lnTo>
                  <a:cubicBezTo>
                    <a:pt x="0" y="58220"/>
                    <a:pt x="58220" y="0"/>
                    <a:pt x="130038" y="0"/>
                  </a:cubicBezTo>
                  <a:close/>
                </a:path>
              </a:pathLst>
            </a:custGeom>
            <a:solidFill>
              <a:srgbClr val="0DA33B"/>
            </a:solidFill>
          </p:spPr>
        </p:sp>
        <p:sp>
          <p:nvSpPr>
            <p:cNvPr name="TextBox 27" id="27"/>
            <p:cNvSpPr txBox="true"/>
            <p:nvPr/>
          </p:nvSpPr>
          <p:spPr>
            <a:xfrm>
              <a:off x="0" y="-85725"/>
              <a:ext cx="812800" cy="345801"/>
            </a:xfrm>
            <a:prstGeom prst="rect">
              <a:avLst/>
            </a:prstGeom>
          </p:spPr>
          <p:txBody>
            <a:bodyPr anchor="ctr" rtlCol="false" tIns="50800" lIns="50800" bIns="50800" rIns="50800"/>
            <a:lstStyle/>
            <a:p>
              <a:pPr algn="ctr">
                <a:lnSpc>
                  <a:spcPts val="3035"/>
                </a:lnSpc>
              </a:pPr>
              <a:r>
                <a:rPr lang="en-US" sz="2199" spc="215">
                  <a:solidFill>
                    <a:srgbClr val="FFFFFF"/>
                  </a:solidFill>
                  <a:latin typeface="Arial"/>
                </a:rPr>
                <a:t>Healers</a:t>
              </a:r>
            </a:p>
            <a:p>
              <a:pPr algn="ctr">
                <a:lnSpc>
                  <a:spcPts val="3035"/>
                </a:lnSpc>
              </a:pPr>
              <a:r>
                <a:rPr lang="en-US" sz="2199" spc="215">
                  <a:solidFill>
                    <a:srgbClr val="FFFFFF"/>
                  </a:solidFill>
                  <a:latin typeface="Arial"/>
                </a:rPr>
                <a:t>(Pagan Doctors)</a:t>
              </a:r>
            </a:p>
          </p:txBody>
        </p:sp>
      </p:grpSp>
      <p:grpSp>
        <p:nvGrpSpPr>
          <p:cNvPr name="Group 28" id="28"/>
          <p:cNvGrpSpPr/>
          <p:nvPr/>
        </p:nvGrpSpPr>
        <p:grpSpPr>
          <a:xfrm rot="0">
            <a:off x="6679932" y="6159490"/>
            <a:ext cx="2924848" cy="1247233"/>
            <a:chOff x="0" y="0"/>
            <a:chExt cx="812800" cy="346600"/>
          </a:xfrm>
        </p:grpSpPr>
        <p:sp>
          <p:nvSpPr>
            <p:cNvPr name="Freeform 29" id="29"/>
            <p:cNvSpPr/>
            <p:nvPr/>
          </p:nvSpPr>
          <p:spPr>
            <a:xfrm flipH="false" flipV="false" rot="0">
              <a:off x="0" y="0"/>
              <a:ext cx="812800" cy="346600"/>
            </a:xfrm>
            <a:custGeom>
              <a:avLst/>
              <a:gdLst/>
              <a:ahLst/>
              <a:cxnLst/>
              <a:rect r="r" b="b" t="t" l="l"/>
              <a:pathLst>
                <a:path h="346600" w="812800">
                  <a:moveTo>
                    <a:pt x="134994" y="0"/>
                  </a:moveTo>
                  <a:lnTo>
                    <a:pt x="677806" y="0"/>
                  </a:lnTo>
                  <a:cubicBezTo>
                    <a:pt x="752361" y="0"/>
                    <a:pt x="812800" y="60439"/>
                    <a:pt x="812800" y="134994"/>
                  </a:cubicBezTo>
                  <a:lnTo>
                    <a:pt x="812800" y="211605"/>
                  </a:lnTo>
                  <a:cubicBezTo>
                    <a:pt x="812800" y="286161"/>
                    <a:pt x="752361" y="346600"/>
                    <a:pt x="677806" y="346600"/>
                  </a:cubicBezTo>
                  <a:lnTo>
                    <a:pt x="134994" y="346600"/>
                  </a:lnTo>
                  <a:cubicBezTo>
                    <a:pt x="60439" y="346600"/>
                    <a:pt x="0" y="286161"/>
                    <a:pt x="0" y="211605"/>
                  </a:cubicBezTo>
                  <a:lnTo>
                    <a:pt x="0" y="134994"/>
                  </a:lnTo>
                  <a:cubicBezTo>
                    <a:pt x="0" y="60439"/>
                    <a:pt x="60439" y="0"/>
                    <a:pt x="134994" y="0"/>
                  </a:cubicBezTo>
                  <a:close/>
                </a:path>
              </a:pathLst>
            </a:custGeom>
            <a:solidFill>
              <a:srgbClr val="0DA33B"/>
            </a:solidFill>
          </p:spPr>
        </p:sp>
        <p:sp>
          <p:nvSpPr>
            <p:cNvPr name="TextBox 30" id="30"/>
            <p:cNvSpPr txBox="true"/>
            <p:nvPr/>
          </p:nvSpPr>
          <p:spPr>
            <a:xfrm>
              <a:off x="0" y="-85725"/>
              <a:ext cx="812800" cy="432325"/>
            </a:xfrm>
            <a:prstGeom prst="rect">
              <a:avLst/>
            </a:prstGeom>
          </p:spPr>
          <p:txBody>
            <a:bodyPr anchor="ctr" rtlCol="false" tIns="50800" lIns="50800" bIns="50800" rIns="50800"/>
            <a:lstStyle/>
            <a:p>
              <a:pPr algn="ctr">
                <a:lnSpc>
                  <a:spcPts val="3035"/>
                </a:lnSpc>
              </a:pPr>
              <a:r>
                <a:rPr lang="en-US" sz="2199" spc="215">
                  <a:solidFill>
                    <a:srgbClr val="FFFFFF"/>
                  </a:solidFill>
                  <a:latin typeface="Arial"/>
                </a:rPr>
                <a:t>Craftspeople</a:t>
              </a:r>
            </a:p>
            <a:p>
              <a:pPr algn="ctr">
                <a:lnSpc>
                  <a:spcPts val="3035"/>
                </a:lnSpc>
              </a:pPr>
              <a:r>
                <a:rPr lang="en-US" sz="2199" spc="215">
                  <a:solidFill>
                    <a:srgbClr val="FFFFFF"/>
                  </a:solidFill>
                  <a:latin typeface="Arial"/>
                </a:rPr>
                <a:t>(metalworkers &amp; masons)</a:t>
              </a:r>
            </a:p>
          </p:txBody>
        </p:sp>
      </p:grpSp>
      <p:grpSp>
        <p:nvGrpSpPr>
          <p:cNvPr name="Group 31" id="31"/>
          <p:cNvGrpSpPr/>
          <p:nvPr/>
        </p:nvGrpSpPr>
        <p:grpSpPr>
          <a:xfrm rot="0">
            <a:off x="5198161" y="7356567"/>
            <a:ext cx="2924848" cy="935880"/>
            <a:chOff x="0" y="0"/>
            <a:chExt cx="812800" cy="260076"/>
          </a:xfrm>
        </p:grpSpPr>
        <p:sp>
          <p:nvSpPr>
            <p:cNvPr name="Freeform 32" id="32"/>
            <p:cNvSpPr/>
            <p:nvPr/>
          </p:nvSpPr>
          <p:spPr>
            <a:xfrm flipH="false" flipV="false" rot="0">
              <a:off x="0" y="0"/>
              <a:ext cx="812800" cy="260076"/>
            </a:xfrm>
            <a:custGeom>
              <a:avLst/>
              <a:gdLst/>
              <a:ahLst/>
              <a:cxnLst/>
              <a:rect r="r" b="b" t="t" l="l"/>
              <a:pathLst>
                <a:path h="260076" w="812800">
                  <a:moveTo>
                    <a:pt x="130038" y="0"/>
                  </a:moveTo>
                  <a:lnTo>
                    <a:pt x="682762" y="0"/>
                  </a:lnTo>
                  <a:cubicBezTo>
                    <a:pt x="754580" y="0"/>
                    <a:pt x="812800" y="58220"/>
                    <a:pt x="812800" y="130038"/>
                  </a:cubicBezTo>
                  <a:lnTo>
                    <a:pt x="812800" y="130038"/>
                  </a:lnTo>
                  <a:cubicBezTo>
                    <a:pt x="812800" y="201856"/>
                    <a:pt x="754580" y="260076"/>
                    <a:pt x="682762" y="260076"/>
                  </a:cubicBezTo>
                  <a:lnTo>
                    <a:pt x="130038" y="260076"/>
                  </a:lnTo>
                  <a:cubicBezTo>
                    <a:pt x="58220" y="260076"/>
                    <a:pt x="0" y="201856"/>
                    <a:pt x="0" y="130038"/>
                  </a:cubicBezTo>
                  <a:lnTo>
                    <a:pt x="0" y="130038"/>
                  </a:lnTo>
                  <a:cubicBezTo>
                    <a:pt x="0" y="58220"/>
                    <a:pt x="58220" y="0"/>
                    <a:pt x="130038" y="0"/>
                  </a:cubicBezTo>
                  <a:close/>
                </a:path>
              </a:pathLst>
            </a:custGeom>
            <a:solidFill>
              <a:srgbClr val="0DA33B"/>
            </a:solidFill>
          </p:spPr>
        </p:sp>
        <p:sp>
          <p:nvSpPr>
            <p:cNvPr name="TextBox 33" id="33"/>
            <p:cNvSpPr txBox="true"/>
            <p:nvPr/>
          </p:nvSpPr>
          <p:spPr>
            <a:xfrm>
              <a:off x="0" y="-85725"/>
              <a:ext cx="812800" cy="345801"/>
            </a:xfrm>
            <a:prstGeom prst="rect">
              <a:avLst/>
            </a:prstGeom>
          </p:spPr>
          <p:txBody>
            <a:bodyPr anchor="ctr" rtlCol="false" tIns="50800" lIns="50800" bIns="50800" rIns="50800"/>
            <a:lstStyle/>
            <a:p>
              <a:pPr algn="ctr">
                <a:lnSpc>
                  <a:spcPts val="3035"/>
                </a:lnSpc>
              </a:pPr>
              <a:r>
                <a:rPr lang="en-US" sz="2199" spc="215">
                  <a:solidFill>
                    <a:srgbClr val="FFFFFF"/>
                  </a:solidFill>
                  <a:latin typeface="Arial"/>
                </a:rPr>
                <a:t>Farmers</a:t>
              </a:r>
            </a:p>
          </p:txBody>
        </p:sp>
      </p:grpSp>
      <p:grpSp>
        <p:nvGrpSpPr>
          <p:cNvPr name="Group 34" id="34"/>
          <p:cNvGrpSpPr/>
          <p:nvPr/>
        </p:nvGrpSpPr>
        <p:grpSpPr>
          <a:xfrm rot="0">
            <a:off x="5198161" y="8548576"/>
            <a:ext cx="2924848" cy="935880"/>
            <a:chOff x="0" y="0"/>
            <a:chExt cx="812800" cy="260076"/>
          </a:xfrm>
        </p:grpSpPr>
        <p:sp>
          <p:nvSpPr>
            <p:cNvPr name="Freeform 35" id="35"/>
            <p:cNvSpPr/>
            <p:nvPr/>
          </p:nvSpPr>
          <p:spPr>
            <a:xfrm flipH="false" flipV="false" rot="0">
              <a:off x="0" y="0"/>
              <a:ext cx="812800" cy="260076"/>
            </a:xfrm>
            <a:custGeom>
              <a:avLst/>
              <a:gdLst/>
              <a:ahLst/>
              <a:cxnLst/>
              <a:rect r="r" b="b" t="t" l="l"/>
              <a:pathLst>
                <a:path h="260076" w="812800">
                  <a:moveTo>
                    <a:pt x="130038" y="0"/>
                  </a:moveTo>
                  <a:lnTo>
                    <a:pt x="682762" y="0"/>
                  </a:lnTo>
                  <a:cubicBezTo>
                    <a:pt x="754580" y="0"/>
                    <a:pt x="812800" y="58220"/>
                    <a:pt x="812800" y="130038"/>
                  </a:cubicBezTo>
                  <a:lnTo>
                    <a:pt x="812800" y="130038"/>
                  </a:lnTo>
                  <a:cubicBezTo>
                    <a:pt x="812800" y="201856"/>
                    <a:pt x="754580" y="260076"/>
                    <a:pt x="682762" y="260076"/>
                  </a:cubicBezTo>
                  <a:lnTo>
                    <a:pt x="130038" y="260076"/>
                  </a:lnTo>
                  <a:cubicBezTo>
                    <a:pt x="58220" y="260076"/>
                    <a:pt x="0" y="201856"/>
                    <a:pt x="0" y="130038"/>
                  </a:cubicBezTo>
                  <a:lnTo>
                    <a:pt x="0" y="130038"/>
                  </a:lnTo>
                  <a:cubicBezTo>
                    <a:pt x="0" y="58220"/>
                    <a:pt x="58220" y="0"/>
                    <a:pt x="130038" y="0"/>
                  </a:cubicBezTo>
                  <a:close/>
                </a:path>
              </a:pathLst>
            </a:custGeom>
            <a:solidFill>
              <a:srgbClr val="0DA33B"/>
            </a:solidFill>
          </p:spPr>
        </p:sp>
        <p:sp>
          <p:nvSpPr>
            <p:cNvPr name="TextBox 36" id="36"/>
            <p:cNvSpPr txBox="true"/>
            <p:nvPr/>
          </p:nvSpPr>
          <p:spPr>
            <a:xfrm>
              <a:off x="0" y="-85725"/>
              <a:ext cx="812800" cy="345801"/>
            </a:xfrm>
            <a:prstGeom prst="rect">
              <a:avLst/>
            </a:prstGeom>
          </p:spPr>
          <p:txBody>
            <a:bodyPr anchor="ctr" rtlCol="false" tIns="50800" lIns="50800" bIns="50800" rIns="50800"/>
            <a:lstStyle/>
            <a:p>
              <a:pPr algn="ctr">
                <a:lnSpc>
                  <a:spcPts val="3035"/>
                </a:lnSpc>
              </a:pPr>
              <a:r>
                <a:rPr lang="en-US" sz="2199" spc="215">
                  <a:solidFill>
                    <a:srgbClr val="FFFFFF"/>
                  </a:solidFill>
                  <a:latin typeface="Arial"/>
                </a:rPr>
                <a:t>Slaves</a:t>
              </a:r>
            </a:p>
          </p:txBody>
        </p:sp>
      </p:grpSp>
      <p:grpSp>
        <p:nvGrpSpPr>
          <p:cNvPr name="Group 37" id="37"/>
          <p:cNvGrpSpPr/>
          <p:nvPr/>
        </p:nvGrpSpPr>
        <p:grpSpPr>
          <a:xfrm rot="0">
            <a:off x="9922710" y="4688524"/>
            <a:ext cx="1560044" cy="2384552"/>
            <a:chOff x="0" y="0"/>
            <a:chExt cx="406400" cy="621189"/>
          </a:xfrm>
        </p:grpSpPr>
        <p:sp>
          <p:nvSpPr>
            <p:cNvPr name="Freeform 38" id="38"/>
            <p:cNvSpPr/>
            <p:nvPr/>
          </p:nvSpPr>
          <p:spPr>
            <a:xfrm flipH="false" flipV="false" rot="0">
              <a:off x="0" y="0"/>
              <a:ext cx="406400" cy="621189"/>
            </a:xfrm>
            <a:custGeom>
              <a:avLst/>
              <a:gdLst/>
              <a:ahLst/>
              <a:cxnLst/>
              <a:rect r="r" b="b" t="t" l="l"/>
              <a:pathLst>
                <a:path h="621189" w="406400">
                  <a:moveTo>
                    <a:pt x="203200" y="0"/>
                  </a:moveTo>
                  <a:lnTo>
                    <a:pt x="203200" y="0"/>
                  </a:lnTo>
                  <a:cubicBezTo>
                    <a:pt x="315424" y="0"/>
                    <a:pt x="406400" y="90976"/>
                    <a:pt x="406400" y="203200"/>
                  </a:cubicBezTo>
                  <a:lnTo>
                    <a:pt x="406400" y="417989"/>
                  </a:lnTo>
                  <a:cubicBezTo>
                    <a:pt x="406400" y="530213"/>
                    <a:pt x="315424" y="621189"/>
                    <a:pt x="203200" y="621189"/>
                  </a:cubicBezTo>
                  <a:lnTo>
                    <a:pt x="203200" y="621189"/>
                  </a:lnTo>
                  <a:cubicBezTo>
                    <a:pt x="149308" y="621189"/>
                    <a:pt x="97623" y="599780"/>
                    <a:pt x="59516" y="561673"/>
                  </a:cubicBezTo>
                  <a:cubicBezTo>
                    <a:pt x="21409" y="523566"/>
                    <a:pt x="0" y="471881"/>
                    <a:pt x="0" y="417989"/>
                  </a:cubicBezTo>
                  <a:lnTo>
                    <a:pt x="0" y="203200"/>
                  </a:lnTo>
                  <a:cubicBezTo>
                    <a:pt x="0" y="90976"/>
                    <a:pt x="90976" y="0"/>
                    <a:pt x="203200" y="0"/>
                  </a:cubicBezTo>
                  <a:close/>
                </a:path>
              </a:pathLst>
            </a:custGeom>
            <a:solidFill>
              <a:srgbClr val="C1FAD3"/>
            </a:solidFill>
          </p:spPr>
        </p:sp>
        <p:sp>
          <p:nvSpPr>
            <p:cNvPr name="TextBox 39" id="39"/>
            <p:cNvSpPr txBox="true"/>
            <p:nvPr/>
          </p:nvSpPr>
          <p:spPr>
            <a:xfrm>
              <a:off x="0" y="-85725"/>
              <a:ext cx="406400" cy="706914"/>
            </a:xfrm>
            <a:prstGeom prst="rect">
              <a:avLst/>
            </a:prstGeom>
          </p:spPr>
          <p:txBody>
            <a:bodyPr anchor="ctr" rtlCol="false" tIns="50800" lIns="50800" bIns="50800" rIns="50800"/>
            <a:lstStyle/>
            <a:p>
              <a:pPr algn="ctr">
                <a:lnSpc>
                  <a:spcPts val="3035"/>
                </a:lnSpc>
              </a:pPr>
              <a:r>
                <a:rPr lang="en-US" sz="2199" spc="215">
                  <a:solidFill>
                    <a:srgbClr val="008037"/>
                  </a:solidFill>
                  <a:latin typeface="Arial Bold"/>
                </a:rPr>
                <a:t>Aos Dána</a:t>
              </a:r>
            </a:p>
            <a:p>
              <a:pPr algn="ctr">
                <a:lnSpc>
                  <a:spcPts val="3035"/>
                </a:lnSpc>
              </a:pPr>
            </a:p>
            <a:p>
              <a:pPr algn="ctr">
                <a:lnSpc>
                  <a:spcPts val="3035"/>
                </a:lnSpc>
              </a:pPr>
              <a:r>
                <a:rPr lang="en-US" sz="2199" spc="215">
                  <a:solidFill>
                    <a:srgbClr val="000000"/>
                  </a:solidFill>
                  <a:latin typeface="Arial"/>
                </a:rPr>
                <a:t>Advisers to the king</a:t>
              </a:r>
            </a:p>
          </p:txBody>
        </p:sp>
      </p:grpSp>
      <p:grpSp>
        <p:nvGrpSpPr>
          <p:cNvPr name="Group 40" id="40"/>
          <p:cNvGrpSpPr/>
          <p:nvPr/>
        </p:nvGrpSpPr>
        <p:grpSpPr>
          <a:xfrm rot="0">
            <a:off x="8568126" y="7610692"/>
            <a:ext cx="2914628" cy="2395463"/>
            <a:chOff x="0" y="0"/>
            <a:chExt cx="755818" cy="621189"/>
          </a:xfrm>
        </p:grpSpPr>
        <p:sp>
          <p:nvSpPr>
            <p:cNvPr name="Freeform 41" id="41"/>
            <p:cNvSpPr/>
            <p:nvPr/>
          </p:nvSpPr>
          <p:spPr>
            <a:xfrm flipH="false" flipV="false" rot="0">
              <a:off x="0" y="0"/>
              <a:ext cx="755818" cy="621189"/>
            </a:xfrm>
            <a:custGeom>
              <a:avLst/>
              <a:gdLst/>
              <a:ahLst/>
              <a:cxnLst/>
              <a:rect r="r" b="b" t="t" l="l"/>
              <a:pathLst>
                <a:path h="621189" w="755818">
                  <a:moveTo>
                    <a:pt x="135468" y="0"/>
                  </a:moveTo>
                  <a:lnTo>
                    <a:pt x="620350" y="0"/>
                  </a:lnTo>
                  <a:cubicBezTo>
                    <a:pt x="656279" y="0"/>
                    <a:pt x="690735" y="14272"/>
                    <a:pt x="716140" y="39678"/>
                  </a:cubicBezTo>
                  <a:cubicBezTo>
                    <a:pt x="741546" y="65083"/>
                    <a:pt x="755818" y="99539"/>
                    <a:pt x="755818" y="135468"/>
                  </a:cubicBezTo>
                  <a:lnTo>
                    <a:pt x="755818" y="485721"/>
                  </a:lnTo>
                  <a:cubicBezTo>
                    <a:pt x="755818" y="560538"/>
                    <a:pt x="695167" y="621189"/>
                    <a:pt x="620350" y="621189"/>
                  </a:cubicBezTo>
                  <a:lnTo>
                    <a:pt x="135468" y="621189"/>
                  </a:lnTo>
                  <a:cubicBezTo>
                    <a:pt x="99539" y="621189"/>
                    <a:pt x="65083" y="606916"/>
                    <a:pt x="39678" y="581511"/>
                  </a:cubicBezTo>
                  <a:cubicBezTo>
                    <a:pt x="14272" y="556106"/>
                    <a:pt x="0" y="521649"/>
                    <a:pt x="0" y="485721"/>
                  </a:cubicBezTo>
                  <a:lnTo>
                    <a:pt x="0" y="135468"/>
                  </a:lnTo>
                  <a:cubicBezTo>
                    <a:pt x="0" y="99539"/>
                    <a:pt x="14272" y="65083"/>
                    <a:pt x="39678" y="39678"/>
                  </a:cubicBezTo>
                  <a:cubicBezTo>
                    <a:pt x="65083" y="14272"/>
                    <a:pt x="99539" y="0"/>
                    <a:pt x="135468" y="0"/>
                  </a:cubicBezTo>
                  <a:close/>
                </a:path>
              </a:pathLst>
            </a:custGeom>
            <a:solidFill>
              <a:srgbClr val="FFFFCC"/>
            </a:solidFill>
          </p:spPr>
        </p:sp>
        <p:sp>
          <p:nvSpPr>
            <p:cNvPr name="TextBox 42" id="42"/>
            <p:cNvSpPr txBox="true"/>
            <p:nvPr/>
          </p:nvSpPr>
          <p:spPr>
            <a:xfrm>
              <a:off x="0" y="-85725"/>
              <a:ext cx="755818" cy="706914"/>
            </a:xfrm>
            <a:prstGeom prst="rect">
              <a:avLst/>
            </a:prstGeom>
          </p:spPr>
          <p:txBody>
            <a:bodyPr anchor="ctr" rtlCol="false" tIns="50800" lIns="50800" bIns="50800" rIns="50800"/>
            <a:lstStyle/>
            <a:p>
              <a:pPr algn="ctr">
                <a:lnSpc>
                  <a:spcPts val="3035"/>
                </a:lnSpc>
              </a:pPr>
              <a:r>
                <a:rPr lang="en-US" sz="2199" spc="215" u="sng">
                  <a:solidFill>
                    <a:srgbClr val="CCBD00"/>
                  </a:solidFill>
                  <a:latin typeface="Arial Bold"/>
                </a:rPr>
                <a:t>Célsine</a:t>
              </a:r>
            </a:p>
            <a:p>
              <a:pPr algn="ctr">
                <a:lnSpc>
                  <a:spcPts val="3035"/>
                </a:lnSpc>
              </a:pPr>
            </a:p>
            <a:p>
              <a:pPr algn="ctr">
                <a:lnSpc>
                  <a:spcPts val="3035"/>
                </a:lnSpc>
              </a:pPr>
              <a:r>
                <a:rPr lang="en-US" sz="2199" spc="215">
                  <a:solidFill>
                    <a:srgbClr val="000000"/>
                  </a:solidFill>
                  <a:latin typeface="Arial"/>
                </a:rPr>
                <a:t>Nobles gave protection in return for goods and services</a:t>
              </a:r>
            </a:p>
          </p:txBody>
        </p:sp>
      </p:grpSp>
      <p:sp>
        <p:nvSpPr>
          <p:cNvPr name="AutoShape 43" id="43"/>
          <p:cNvSpPr/>
          <p:nvPr/>
        </p:nvSpPr>
        <p:spPr>
          <a:xfrm flipH="true">
            <a:off x="5145290" y="3175778"/>
            <a:ext cx="0" cy="282207"/>
          </a:xfrm>
          <a:prstGeom prst="line">
            <a:avLst/>
          </a:prstGeom>
          <a:ln cap="flat" w="38100">
            <a:solidFill>
              <a:srgbClr val="004716"/>
            </a:solidFill>
            <a:prstDash val="solid"/>
            <a:headEnd type="none" len="sm" w="sm"/>
            <a:tailEnd type="triangle" len="med" w="lg"/>
          </a:ln>
        </p:spPr>
      </p:sp>
      <p:sp>
        <p:nvSpPr>
          <p:cNvPr name="AutoShape 44" id="44"/>
          <p:cNvSpPr/>
          <p:nvPr/>
        </p:nvSpPr>
        <p:spPr>
          <a:xfrm>
            <a:off x="5145290" y="4393865"/>
            <a:ext cx="2997066" cy="261792"/>
          </a:xfrm>
          <a:prstGeom prst="line">
            <a:avLst/>
          </a:prstGeom>
          <a:ln cap="flat" w="38100">
            <a:solidFill>
              <a:srgbClr val="004716"/>
            </a:solidFill>
            <a:prstDash val="solid"/>
            <a:headEnd type="none" len="sm" w="sm"/>
            <a:tailEnd type="triangle" len="med" w="lg"/>
          </a:ln>
        </p:spPr>
      </p:sp>
      <p:sp>
        <p:nvSpPr>
          <p:cNvPr name="AutoShape 45" id="45"/>
          <p:cNvSpPr/>
          <p:nvPr/>
        </p:nvSpPr>
        <p:spPr>
          <a:xfrm flipH="true">
            <a:off x="5133977" y="4374517"/>
            <a:ext cx="11313" cy="281140"/>
          </a:xfrm>
          <a:prstGeom prst="line">
            <a:avLst/>
          </a:prstGeom>
          <a:ln cap="flat" w="38100">
            <a:solidFill>
              <a:srgbClr val="004716"/>
            </a:solidFill>
            <a:prstDash val="solid"/>
            <a:headEnd type="none" len="sm" w="sm"/>
            <a:tailEnd type="triangle" len="med" w="lg"/>
          </a:ln>
        </p:spPr>
      </p:sp>
      <p:sp>
        <p:nvSpPr>
          <p:cNvPr name="AutoShape 46" id="46"/>
          <p:cNvSpPr/>
          <p:nvPr/>
        </p:nvSpPr>
        <p:spPr>
          <a:xfrm flipH="true">
            <a:off x="2169717" y="4393865"/>
            <a:ext cx="2975573" cy="96112"/>
          </a:xfrm>
          <a:prstGeom prst="line">
            <a:avLst/>
          </a:prstGeom>
          <a:ln cap="flat" w="38100">
            <a:solidFill>
              <a:srgbClr val="004716"/>
            </a:solidFill>
            <a:prstDash val="solid"/>
            <a:headEnd type="none" len="sm" w="sm"/>
            <a:tailEnd type="triangle" len="med" w="lg"/>
          </a:ln>
        </p:spPr>
      </p:sp>
      <p:sp>
        <p:nvSpPr>
          <p:cNvPr name="AutoShape 47" id="47"/>
          <p:cNvSpPr/>
          <p:nvPr/>
        </p:nvSpPr>
        <p:spPr>
          <a:xfrm flipH="true">
            <a:off x="8142356" y="5591537"/>
            <a:ext cx="1570" cy="567953"/>
          </a:xfrm>
          <a:prstGeom prst="line">
            <a:avLst/>
          </a:prstGeom>
          <a:ln cap="flat" w="38100">
            <a:solidFill>
              <a:srgbClr val="004716"/>
            </a:solidFill>
            <a:prstDash val="solid"/>
            <a:headEnd type="none" len="sm" w="sm"/>
            <a:tailEnd type="triangle" len="med" w="lg"/>
          </a:ln>
        </p:spPr>
      </p:sp>
      <p:sp>
        <p:nvSpPr>
          <p:cNvPr name="AutoShape 48" id="48"/>
          <p:cNvSpPr/>
          <p:nvPr/>
        </p:nvSpPr>
        <p:spPr>
          <a:xfrm>
            <a:off x="5133977" y="5591537"/>
            <a:ext cx="7648" cy="567953"/>
          </a:xfrm>
          <a:prstGeom prst="line">
            <a:avLst/>
          </a:prstGeom>
          <a:ln cap="flat" w="38100">
            <a:solidFill>
              <a:srgbClr val="004716"/>
            </a:solidFill>
            <a:prstDash val="solid"/>
            <a:headEnd type="none" len="sm" w="sm"/>
            <a:tailEnd type="triangle" len="med" w="lg"/>
          </a:ln>
        </p:spPr>
      </p:sp>
      <p:sp>
        <p:nvSpPr>
          <p:cNvPr name="AutoShape 49" id="49"/>
          <p:cNvSpPr/>
          <p:nvPr/>
        </p:nvSpPr>
        <p:spPr>
          <a:xfrm flipH="true">
            <a:off x="2148224" y="5737210"/>
            <a:ext cx="21494" cy="422280"/>
          </a:xfrm>
          <a:prstGeom prst="line">
            <a:avLst/>
          </a:prstGeom>
          <a:ln cap="flat" w="38100">
            <a:solidFill>
              <a:srgbClr val="004716"/>
            </a:solidFill>
            <a:prstDash val="solid"/>
            <a:headEnd type="none" len="sm" w="sm"/>
            <a:tailEnd type="triangle" len="med" w="lg"/>
          </a:ln>
        </p:spPr>
      </p:sp>
      <p:sp>
        <p:nvSpPr>
          <p:cNvPr name="AutoShape 50" id="50"/>
          <p:cNvSpPr/>
          <p:nvPr/>
        </p:nvSpPr>
        <p:spPr>
          <a:xfrm>
            <a:off x="2169717" y="5737210"/>
            <a:ext cx="5972639" cy="422280"/>
          </a:xfrm>
          <a:prstGeom prst="line">
            <a:avLst/>
          </a:prstGeom>
          <a:ln cap="flat" w="38100">
            <a:solidFill>
              <a:srgbClr val="CCBD00"/>
            </a:solidFill>
            <a:prstDash val="solid"/>
            <a:headEnd type="none" len="sm" w="sm"/>
            <a:tailEnd type="triangle" len="med" w="lg"/>
          </a:ln>
        </p:spPr>
      </p:sp>
      <p:sp>
        <p:nvSpPr>
          <p:cNvPr name="AutoShape 51" id="51"/>
          <p:cNvSpPr/>
          <p:nvPr/>
        </p:nvSpPr>
        <p:spPr>
          <a:xfrm>
            <a:off x="5141625" y="7095370"/>
            <a:ext cx="1518960" cy="261197"/>
          </a:xfrm>
          <a:prstGeom prst="line">
            <a:avLst/>
          </a:prstGeom>
          <a:ln cap="flat" w="38100">
            <a:solidFill>
              <a:srgbClr val="004716"/>
            </a:solidFill>
            <a:prstDash val="solid"/>
            <a:headEnd type="none" len="sm" w="sm"/>
            <a:tailEnd type="triangle" len="med" w="lg"/>
          </a:ln>
        </p:spPr>
      </p:sp>
      <p:sp>
        <p:nvSpPr>
          <p:cNvPr name="AutoShape 52" id="52"/>
          <p:cNvSpPr/>
          <p:nvPr/>
        </p:nvSpPr>
        <p:spPr>
          <a:xfrm>
            <a:off x="2169717" y="5737210"/>
            <a:ext cx="2971907" cy="422280"/>
          </a:xfrm>
          <a:prstGeom prst="line">
            <a:avLst/>
          </a:prstGeom>
          <a:ln cap="flat" w="38100">
            <a:solidFill>
              <a:srgbClr val="CCBD00"/>
            </a:solidFill>
            <a:prstDash val="solid"/>
            <a:headEnd type="none" len="sm" w="sm"/>
            <a:tailEnd type="triangle" len="med" w="lg"/>
          </a:ln>
        </p:spPr>
      </p:sp>
      <p:sp>
        <p:nvSpPr>
          <p:cNvPr name="AutoShape 53" id="53"/>
          <p:cNvSpPr/>
          <p:nvPr/>
        </p:nvSpPr>
        <p:spPr>
          <a:xfrm flipV="true">
            <a:off x="2169717" y="5687649"/>
            <a:ext cx="352574" cy="49561"/>
          </a:xfrm>
          <a:prstGeom prst="line">
            <a:avLst/>
          </a:prstGeom>
          <a:ln cap="flat" w="38100">
            <a:solidFill>
              <a:srgbClr val="CCBD00"/>
            </a:solidFill>
            <a:prstDash val="solid"/>
            <a:headEnd type="none" len="sm" w="sm"/>
            <a:tailEnd type="triangle" len="med" w="lg"/>
          </a:ln>
        </p:spPr>
      </p:sp>
      <p:sp>
        <p:nvSpPr>
          <p:cNvPr name="AutoShape 54" id="54"/>
          <p:cNvSpPr/>
          <p:nvPr/>
        </p:nvSpPr>
        <p:spPr>
          <a:xfrm>
            <a:off x="6660585" y="8292447"/>
            <a:ext cx="0" cy="256128"/>
          </a:xfrm>
          <a:prstGeom prst="line">
            <a:avLst/>
          </a:prstGeom>
          <a:ln cap="flat" w="38100">
            <a:solidFill>
              <a:srgbClr val="004716"/>
            </a:solidFill>
            <a:prstDash val="solid"/>
            <a:headEnd type="none" len="sm" w="sm"/>
            <a:tailEnd type="triangle" len="med" w="lg"/>
          </a:ln>
        </p:spPr>
      </p:sp>
      <p:sp>
        <p:nvSpPr>
          <p:cNvPr name="Freeform 55" id="55"/>
          <p:cNvSpPr/>
          <p:nvPr/>
        </p:nvSpPr>
        <p:spPr>
          <a:xfrm flipH="false" flipV="false" rot="0">
            <a:off x="9606794" y="4699633"/>
            <a:ext cx="300139" cy="2089577"/>
          </a:xfrm>
          <a:custGeom>
            <a:avLst/>
            <a:gdLst/>
            <a:ahLst/>
            <a:cxnLst/>
            <a:rect r="r" b="b" t="t" l="l"/>
            <a:pathLst>
              <a:path h="2089577" w="300139">
                <a:moveTo>
                  <a:pt x="0" y="0"/>
                </a:moveTo>
                <a:lnTo>
                  <a:pt x="300139" y="0"/>
                </a:lnTo>
                <a:lnTo>
                  <a:pt x="300139" y="2089576"/>
                </a:lnTo>
                <a:lnTo>
                  <a:pt x="0" y="208957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6" id="5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57" id="5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58" id="5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004716"/>
                </a:solidFill>
                <a:latin typeface="Arial Bold"/>
              </a:rPr>
              <a:t>Celtic Society</a:t>
            </a:r>
          </a:p>
        </p:txBody>
      </p:sp>
      <p:grpSp>
        <p:nvGrpSpPr>
          <p:cNvPr name="Group 59" id="59"/>
          <p:cNvGrpSpPr/>
          <p:nvPr/>
        </p:nvGrpSpPr>
        <p:grpSpPr>
          <a:xfrm rot="0">
            <a:off x="2148224" y="7356567"/>
            <a:ext cx="2924848" cy="935880"/>
            <a:chOff x="0" y="0"/>
            <a:chExt cx="812800" cy="260076"/>
          </a:xfrm>
        </p:grpSpPr>
        <p:sp>
          <p:nvSpPr>
            <p:cNvPr name="Freeform 60" id="60"/>
            <p:cNvSpPr/>
            <p:nvPr/>
          </p:nvSpPr>
          <p:spPr>
            <a:xfrm flipH="false" flipV="false" rot="0">
              <a:off x="0" y="0"/>
              <a:ext cx="812800" cy="260076"/>
            </a:xfrm>
            <a:custGeom>
              <a:avLst/>
              <a:gdLst/>
              <a:ahLst/>
              <a:cxnLst/>
              <a:rect r="r" b="b" t="t" l="l"/>
              <a:pathLst>
                <a:path h="260076" w="812800">
                  <a:moveTo>
                    <a:pt x="130038" y="0"/>
                  </a:moveTo>
                  <a:lnTo>
                    <a:pt x="682762" y="0"/>
                  </a:lnTo>
                  <a:cubicBezTo>
                    <a:pt x="754580" y="0"/>
                    <a:pt x="812800" y="58220"/>
                    <a:pt x="812800" y="130038"/>
                  </a:cubicBezTo>
                  <a:lnTo>
                    <a:pt x="812800" y="130038"/>
                  </a:lnTo>
                  <a:cubicBezTo>
                    <a:pt x="812800" y="201856"/>
                    <a:pt x="754580" y="260076"/>
                    <a:pt x="682762" y="260076"/>
                  </a:cubicBezTo>
                  <a:lnTo>
                    <a:pt x="130038" y="260076"/>
                  </a:lnTo>
                  <a:cubicBezTo>
                    <a:pt x="58220" y="260076"/>
                    <a:pt x="0" y="201856"/>
                    <a:pt x="0" y="130038"/>
                  </a:cubicBezTo>
                  <a:lnTo>
                    <a:pt x="0" y="130038"/>
                  </a:lnTo>
                  <a:cubicBezTo>
                    <a:pt x="0" y="58220"/>
                    <a:pt x="58220" y="0"/>
                    <a:pt x="130038" y="0"/>
                  </a:cubicBezTo>
                  <a:close/>
                </a:path>
              </a:pathLst>
            </a:custGeom>
            <a:solidFill>
              <a:srgbClr val="0DA33B"/>
            </a:solidFill>
          </p:spPr>
        </p:sp>
        <p:sp>
          <p:nvSpPr>
            <p:cNvPr name="TextBox 61" id="61"/>
            <p:cNvSpPr txBox="true"/>
            <p:nvPr/>
          </p:nvSpPr>
          <p:spPr>
            <a:xfrm>
              <a:off x="0" y="-85725"/>
              <a:ext cx="812800" cy="345801"/>
            </a:xfrm>
            <a:prstGeom prst="rect">
              <a:avLst/>
            </a:prstGeom>
          </p:spPr>
          <p:txBody>
            <a:bodyPr anchor="ctr" rtlCol="false" tIns="50800" lIns="50800" bIns="50800" rIns="50800"/>
            <a:lstStyle/>
            <a:p>
              <a:pPr algn="ctr">
                <a:lnSpc>
                  <a:spcPts val="3035"/>
                </a:lnSpc>
              </a:pPr>
              <a:r>
                <a:rPr lang="en-US" sz="2199" spc="215">
                  <a:solidFill>
                    <a:srgbClr val="FFFFFF"/>
                  </a:solidFill>
                  <a:latin typeface="Arial"/>
                </a:rPr>
                <a:t>Common People</a:t>
              </a:r>
            </a:p>
          </p:txBody>
        </p:sp>
      </p:grpSp>
      <p:grpSp>
        <p:nvGrpSpPr>
          <p:cNvPr name="Group 62" id="62"/>
          <p:cNvGrpSpPr/>
          <p:nvPr/>
        </p:nvGrpSpPr>
        <p:grpSpPr>
          <a:xfrm rot="0">
            <a:off x="2136690" y="8553645"/>
            <a:ext cx="2924848" cy="935880"/>
            <a:chOff x="0" y="0"/>
            <a:chExt cx="812800" cy="260076"/>
          </a:xfrm>
        </p:grpSpPr>
        <p:sp>
          <p:nvSpPr>
            <p:cNvPr name="Freeform 63" id="63"/>
            <p:cNvSpPr/>
            <p:nvPr/>
          </p:nvSpPr>
          <p:spPr>
            <a:xfrm flipH="false" flipV="false" rot="0">
              <a:off x="0" y="0"/>
              <a:ext cx="812800" cy="260076"/>
            </a:xfrm>
            <a:custGeom>
              <a:avLst/>
              <a:gdLst/>
              <a:ahLst/>
              <a:cxnLst/>
              <a:rect r="r" b="b" t="t" l="l"/>
              <a:pathLst>
                <a:path h="260076" w="812800">
                  <a:moveTo>
                    <a:pt x="130038" y="0"/>
                  </a:moveTo>
                  <a:lnTo>
                    <a:pt x="682762" y="0"/>
                  </a:lnTo>
                  <a:cubicBezTo>
                    <a:pt x="754580" y="0"/>
                    <a:pt x="812800" y="58220"/>
                    <a:pt x="812800" y="130038"/>
                  </a:cubicBezTo>
                  <a:lnTo>
                    <a:pt x="812800" y="130038"/>
                  </a:lnTo>
                  <a:cubicBezTo>
                    <a:pt x="812800" y="201856"/>
                    <a:pt x="754580" y="260076"/>
                    <a:pt x="682762" y="260076"/>
                  </a:cubicBezTo>
                  <a:lnTo>
                    <a:pt x="130038" y="260076"/>
                  </a:lnTo>
                  <a:cubicBezTo>
                    <a:pt x="58220" y="260076"/>
                    <a:pt x="0" y="201856"/>
                    <a:pt x="0" y="130038"/>
                  </a:cubicBezTo>
                  <a:lnTo>
                    <a:pt x="0" y="130038"/>
                  </a:lnTo>
                  <a:cubicBezTo>
                    <a:pt x="0" y="58220"/>
                    <a:pt x="58220" y="0"/>
                    <a:pt x="130038" y="0"/>
                  </a:cubicBezTo>
                  <a:close/>
                </a:path>
              </a:pathLst>
            </a:custGeom>
            <a:solidFill>
              <a:srgbClr val="0DA33B"/>
            </a:solidFill>
          </p:spPr>
        </p:sp>
        <p:sp>
          <p:nvSpPr>
            <p:cNvPr name="TextBox 64" id="64"/>
            <p:cNvSpPr txBox="true"/>
            <p:nvPr/>
          </p:nvSpPr>
          <p:spPr>
            <a:xfrm>
              <a:off x="0" y="-85725"/>
              <a:ext cx="812800" cy="345801"/>
            </a:xfrm>
            <a:prstGeom prst="rect">
              <a:avLst/>
            </a:prstGeom>
          </p:spPr>
          <p:txBody>
            <a:bodyPr anchor="ctr" rtlCol="false" tIns="50800" lIns="50800" bIns="50800" rIns="50800"/>
            <a:lstStyle/>
            <a:p>
              <a:pPr algn="ctr">
                <a:lnSpc>
                  <a:spcPts val="3035"/>
                </a:lnSpc>
              </a:pPr>
              <a:r>
                <a:rPr lang="en-US" sz="2199" spc="215">
                  <a:solidFill>
                    <a:srgbClr val="FFFFFF"/>
                  </a:solidFill>
                  <a:latin typeface="Arial"/>
                </a:rPr>
                <a:t>Labourers</a:t>
              </a:r>
            </a:p>
          </p:txBody>
        </p:sp>
      </p:grpSp>
      <p:sp>
        <p:nvSpPr>
          <p:cNvPr name="AutoShape 65" id="65"/>
          <p:cNvSpPr/>
          <p:nvPr/>
        </p:nvSpPr>
        <p:spPr>
          <a:xfrm flipH="true">
            <a:off x="3610648" y="7095370"/>
            <a:ext cx="1530977" cy="261197"/>
          </a:xfrm>
          <a:prstGeom prst="line">
            <a:avLst/>
          </a:prstGeom>
          <a:ln cap="flat" w="38100">
            <a:solidFill>
              <a:srgbClr val="004716"/>
            </a:solidFill>
            <a:prstDash val="solid"/>
            <a:headEnd type="none" len="sm" w="sm"/>
            <a:tailEnd type="triangle" len="med" w="lg"/>
          </a:ln>
        </p:spPr>
      </p:sp>
      <p:sp>
        <p:nvSpPr>
          <p:cNvPr name="AutoShape 66" id="66"/>
          <p:cNvSpPr/>
          <p:nvPr/>
        </p:nvSpPr>
        <p:spPr>
          <a:xfrm flipH="true">
            <a:off x="3599113" y="8292447"/>
            <a:ext cx="11534" cy="261197"/>
          </a:xfrm>
          <a:prstGeom prst="line">
            <a:avLst/>
          </a:prstGeom>
          <a:ln cap="flat" w="38100">
            <a:solidFill>
              <a:srgbClr val="004716"/>
            </a:solidFill>
            <a:prstDash val="solid"/>
            <a:headEnd type="none" len="sm" w="sm"/>
            <a:tailEnd type="triangle" len="med" w="lg"/>
          </a:ln>
        </p:spPr>
      </p:sp>
      <p:grpSp>
        <p:nvGrpSpPr>
          <p:cNvPr name="Group 67" id="67"/>
          <p:cNvGrpSpPr/>
          <p:nvPr/>
        </p:nvGrpSpPr>
        <p:grpSpPr>
          <a:xfrm rot="0">
            <a:off x="12988850" y="9725311"/>
            <a:ext cx="3950410" cy="561689"/>
            <a:chOff x="0" y="0"/>
            <a:chExt cx="5267213" cy="748919"/>
          </a:xfrm>
        </p:grpSpPr>
        <p:sp>
          <p:nvSpPr>
            <p:cNvPr name="Freeform 68" id="68"/>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9" id="69"/>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0" id="70"/>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004716"/>
                </a:solidFill>
                <a:latin typeface="Arial Bold"/>
              </a:rPr>
              <a:t>Women in Celtic Society</a:t>
            </a:r>
          </a:p>
        </p:txBody>
      </p:sp>
      <p:sp>
        <p:nvSpPr>
          <p:cNvPr name="TextBox 9" id="9"/>
          <p:cNvSpPr txBox="true"/>
          <p:nvPr/>
        </p:nvSpPr>
        <p:spPr>
          <a:xfrm rot="0">
            <a:off x="1028700" y="2120899"/>
            <a:ext cx="15609955" cy="4314825"/>
          </a:xfrm>
          <a:prstGeom prst="rect">
            <a:avLst/>
          </a:prstGeom>
        </p:spPr>
        <p:txBody>
          <a:bodyPr anchor="t" rtlCol="false" tIns="0" lIns="0" bIns="0" rIns="0">
            <a:spAutoFit/>
          </a:bodyPr>
          <a:lstStyle/>
          <a:p>
            <a:pPr algn="just" marL="647702" indent="-323851" lvl="1">
              <a:lnSpc>
                <a:spcPts val="4200"/>
              </a:lnSpc>
              <a:buFont typeface="Arial"/>
              <a:buChar char="•"/>
            </a:pPr>
            <a:r>
              <a:rPr lang="en-US" sz="3000">
                <a:solidFill>
                  <a:srgbClr val="000000"/>
                </a:solidFill>
                <a:latin typeface="Arial"/>
              </a:rPr>
              <a:t>Women in the Celtic society were given rights far ahead of their time, very similar to the rights seen in the </a:t>
            </a:r>
            <a:r>
              <a:rPr lang="en-US" sz="3000">
                <a:solidFill>
                  <a:srgbClr val="008037"/>
                </a:solidFill>
                <a:latin typeface="Arial Bold"/>
              </a:rPr>
              <a:t>Norse society</a:t>
            </a:r>
            <a:r>
              <a:rPr lang="en-US" sz="3000">
                <a:solidFill>
                  <a:srgbClr val="000000"/>
                </a:solidFill>
                <a:latin typeface="Arial"/>
              </a:rPr>
              <a:t> (</a:t>
            </a:r>
            <a:r>
              <a:rPr lang="en-US" sz="3000" u="sng">
                <a:solidFill>
                  <a:srgbClr val="4CAF50"/>
                </a:solidFill>
                <a:latin typeface="Arial"/>
              </a:rPr>
              <a:t>Vikings</a:t>
            </a:r>
            <a:r>
              <a:rPr lang="en-US" sz="3000">
                <a:solidFill>
                  <a:srgbClr val="000000"/>
                </a:solidFill>
                <a:latin typeface="Arial"/>
              </a:rPr>
              <a:t>).</a:t>
            </a:r>
          </a:p>
          <a:p>
            <a:pPr algn="just" marL="647702" indent="-323851" lvl="1">
              <a:lnSpc>
                <a:spcPts val="4200"/>
              </a:lnSpc>
              <a:buFont typeface="Arial"/>
              <a:buChar char="•"/>
            </a:pPr>
            <a:r>
              <a:rPr lang="en-US" sz="3000">
                <a:solidFill>
                  <a:srgbClr val="000000"/>
                </a:solidFill>
                <a:latin typeface="Arial"/>
              </a:rPr>
              <a:t>It was not uncommon for women to achieve an influential status such as becoming </a:t>
            </a:r>
            <a:r>
              <a:rPr lang="en-US" sz="3000">
                <a:solidFill>
                  <a:srgbClr val="008037"/>
                </a:solidFill>
                <a:latin typeface="Arial Bold"/>
              </a:rPr>
              <a:t>Druidesses</a:t>
            </a:r>
            <a:r>
              <a:rPr lang="en-US" sz="3000">
                <a:solidFill>
                  <a:srgbClr val="008037"/>
                </a:solidFill>
                <a:latin typeface="Arial"/>
              </a:rPr>
              <a:t> </a:t>
            </a:r>
            <a:r>
              <a:rPr lang="en-US" sz="3000">
                <a:solidFill>
                  <a:srgbClr val="000000"/>
                </a:solidFill>
                <a:latin typeface="Arial"/>
              </a:rPr>
              <a:t>who were respected throughout Celtic lands or ruling as </a:t>
            </a:r>
            <a:r>
              <a:rPr lang="en-US" sz="3000">
                <a:solidFill>
                  <a:srgbClr val="008037"/>
                </a:solidFill>
                <a:latin typeface="Arial Bold"/>
              </a:rPr>
              <a:t>Queens</a:t>
            </a:r>
            <a:r>
              <a:rPr lang="en-US" sz="3000">
                <a:solidFill>
                  <a:srgbClr val="000000"/>
                </a:solidFill>
                <a:latin typeface="Arial"/>
              </a:rPr>
              <a:t>. </a:t>
            </a:r>
          </a:p>
          <a:p>
            <a:pPr algn="just" marL="647702" indent="-323851" lvl="1">
              <a:lnSpc>
                <a:spcPts val="4200"/>
              </a:lnSpc>
              <a:buFont typeface="Arial"/>
              <a:buChar char="•"/>
            </a:pPr>
            <a:r>
              <a:rPr lang="en-US" sz="3000">
                <a:solidFill>
                  <a:srgbClr val="000000"/>
                </a:solidFill>
                <a:latin typeface="Arial"/>
              </a:rPr>
              <a:t>Celtic women could own property and were represented in the law.</a:t>
            </a:r>
          </a:p>
          <a:p>
            <a:pPr algn="just" marL="647702" indent="-323851" lvl="1">
              <a:lnSpc>
                <a:spcPts val="4200"/>
              </a:lnSpc>
              <a:buFont typeface="Arial"/>
              <a:buChar char="•"/>
            </a:pPr>
            <a:r>
              <a:rPr lang="en-US" sz="3000">
                <a:solidFill>
                  <a:srgbClr val="000000"/>
                </a:solidFill>
                <a:latin typeface="Arial"/>
              </a:rPr>
              <a:t>Women could even become </a:t>
            </a:r>
            <a:r>
              <a:rPr lang="en-US" sz="3000">
                <a:solidFill>
                  <a:srgbClr val="008037"/>
                </a:solidFill>
                <a:latin typeface="Arial Bold"/>
              </a:rPr>
              <a:t>Brigh Brigaid</a:t>
            </a:r>
            <a:r>
              <a:rPr lang="en-US" sz="3000">
                <a:solidFill>
                  <a:srgbClr val="000000"/>
                </a:solidFill>
                <a:latin typeface="Arial Bold"/>
              </a:rPr>
              <a:t> </a:t>
            </a:r>
            <a:r>
              <a:rPr lang="en-US" sz="3000">
                <a:solidFill>
                  <a:srgbClr val="000000"/>
                </a:solidFill>
                <a:latin typeface="Arial"/>
              </a:rPr>
              <a:t>(</a:t>
            </a:r>
            <a:r>
              <a:rPr lang="en-US" sz="3000" u="sng">
                <a:solidFill>
                  <a:srgbClr val="4CAF50"/>
                </a:solidFill>
                <a:latin typeface="Arial"/>
              </a:rPr>
              <a:t>female judges</a:t>
            </a:r>
            <a:r>
              <a:rPr lang="en-US" sz="3000">
                <a:solidFill>
                  <a:srgbClr val="4CAF50"/>
                </a:solidFill>
                <a:latin typeface="Arial"/>
              </a:rPr>
              <a:t>)</a:t>
            </a:r>
            <a:r>
              <a:rPr lang="en-US" sz="3000">
                <a:solidFill>
                  <a:srgbClr val="000000"/>
                </a:solidFill>
                <a:latin typeface="Arial"/>
              </a:rPr>
              <a:t> and for the most part, any other career path they saw fit.</a:t>
            </a:r>
          </a:p>
          <a:p>
            <a:pPr algn="just" marL="647702" indent="-323851" lvl="1">
              <a:lnSpc>
                <a:spcPts val="4200"/>
              </a:lnSpc>
              <a:buFont typeface="Arial"/>
              <a:buChar char="•"/>
            </a:pPr>
            <a:r>
              <a:rPr lang="en-US" sz="3000">
                <a:solidFill>
                  <a:srgbClr val="000000"/>
                </a:solidFill>
                <a:latin typeface="Arial"/>
              </a:rPr>
              <a:t>The are also many female goddesses prevalent in Celtic mythology.</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004716"/>
                </a:solidFill>
                <a:latin typeface="Arial Bold"/>
              </a:rPr>
              <a:t>Celtic Art</a:t>
            </a:r>
          </a:p>
        </p:txBody>
      </p:sp>
      <p:sp>
        <p:nvSpPr>
          <p:cNvPr name="TextBox 9" id="9"/>
          <p:cNvSpPr txBox="true"/>
          <p:nvPr/>
        </p:nvSpPr>
        <p:spPr>
          <a:xfrm rot="0">
            <a:off x="1028700" y="2120899"/>
            <a:ext cx="15609955" cy="5381625"/>
          </a:xfrm>
          <a:prstGeom prst="rect">
            <a:avLst/>
          </a:prstGeom>
        </p:spPr>
        <p:txBody>
          <a:bodyPr anchor="t" rtlCol="false" tIns="0" lIns="0" bIns="0" rIns="0">
            <a:spAutoFit/>
          </a:bodyPr>
          <a:lstStyle/>
          <a:p>
            <a:pPr algn="just" marL="647702" indent="-323851" lvl="1">
              <a:lnSpc>
                <a:spcPts val="4200"/>
              </a:lnSpc>
              <a:buFont typeface="Arial"/>
              <a:buChar char="•"/>
            </a:pPr>
            <a:r>
              <a:rPr lang="en-US" sz="3000" u="sng">
                <a:solidFill>
                  <a:srgbClr val="4CAF50"/>
                </a:solidFill>
                <a:latin typeface="Arial"/>
              </a:rPr>
              <a:t>The Celts introduced their distinctive artistic flair to Ireland, heralding an era of creativity known for its unique patterns and designs</a:t>
            </a:r>
            <a:r>
              <a:rPr lang="en-US" sz="3000">
                <a:solidFill>
                  <a:srgbClr val="000000"/>
                </a:solidFill>
                <a:latin typeface="Arial"/>
              </a:rPr>
              <a:t>. This specific style, identified as the </a:t>
            </a:r>
            <a:r>
              <a:rPr lang="en-US" sz="3000">
                <a:solidFill>
                  <a:srgbClr val="008037"/>
                </a:solidFill>
                <a:latin typeface="Arial Bold"/>
              </a:rPr>
              <a:t>La Téne style</a:t>
            </a:r>
            <a:r>
              <a:rPr lang="en-US" sz="3000">
                <a:solidFill>
                  <a:srgbClr val="000000"/>
                </a:solidFill>
                <a:latin typeface="Arial"/>
              </a:rPr>
              <a:t> (</a:t>
            </a:r>
            <a:r>
              <a:rPr lang="en-US" sz="3000" u="sng">
                <a:solidFill>
                  <a:srgbClr val="4CAF50"/>
                </a:solidFill>
                <a:latin typeface="Arial"/>
              </a:rPr>
              <a:t>owing to the discovery of an artefact cache in La Téne, Switzerland</a:t>
            </a:r>
            <a:r>
              <a:rPr lang="en-US" sz="3000">
                <a:solidFill>
                  <a:srgbClr val="000000"/>
                </a:solidFill>
                <a:latin typeface="Arial"/>
              </a:rPr>
              <a:t>), </a:t>
            </a:r>
            <a:r>
              <a:rPr lang="en-US" sz="3000" u="sng">
                <a:solidFill>
                  <a:srgbClr val="4CAF50"/>
                </a:solidFill>
                <a:latin typeface="Arial"/>
              </a:rPr>
              <a:t>encompassed an array of design elements such as spirals, florals, fantastical creatures, and elegant curves</a:t>
            </a:r>
            <a:r>
              <a:rPr lang="en-US" sz="3000">
                <a:solidFill>
                  <a:srgbClr val="000000"/>
                </a:solidFill>
                <a:latin typeface="Arial"/>
              </a:rPr>
              <a:t>.</a:t>
            </a:r>
          </a:p>
          <a:p>
            <a:pPr algn="just" marL="647702" indent="-323851" lvl="1">
              <a:lnSpc>
                <a:spcPts val="4200"/>
              </a:lnSpc>
              <a:buFont typeface="Arial"/>
              <a:buChar char="•"/>
            </a:pPr>
            <a:r>
              <a:rPr lang="en-US" sz="3000">
                <a:solidFill>
                  <a:srgbClr val="000000"/>
                </a:solidFill>
                <a:latin typeface="Arial"/>
              </a:rPr>
              <a:t>Moreover, the Celts demonstrated remarkable craftsmanship in the creation of elaborate golden jewellery, utilising their design principles to a high degree of detail. As time passed, this artistic style didn't remain stagnant but instead underwent a continuous evolution. The influence of this transformational La Téne style is profound, having left an indelible mark on subsequent generations of Irish art.</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8" id="8"/>
          <p:cNvSpPr txBox="true"/>
          <p:nvPr/>
        </p:nvSpPr>
        <p:spPr>
          <a:xfrm rot="0">
            <a:off x="1028700" y="752475"/>
            <a:ext cx="15609955" cy="1336671"/>
          </a:xfrm>
          <a:prstGeom prst="rect">
            <a:avLst/>
          </a:prstGeom>
        </p:spPr>
        <p:txBody>
          <a:bodyPr anchor="t" rtlCol="false" tIns="0" lIns="0" bIns="0" rIns="0">
            <a:spAutoFit/>
          </a:bodyPr>
          <a:lstStyle/>
          <a:p>
            <a:pPr algn="l">
              <a:lnSpc>
                <a:spcPts val="9800"/>
              </a:lnSpc>
            </a:pPr>
            <a:r>
              <a:rPr lang="en-US" sz="7000">
                <a:solidFill>
                  <a:srgbClr val="004716"/>
                </a:solidFill>
                <a:latin typeface="Arial Bold"/>
              </a:rPr>
              <a:t>Celtic Burial Customs and Religion</a:t>
            </a:r>
          </a:p>
        </p:txBody>
      </p:sp>
      <p:sp>
        <p:nvSpPr>
          <p:cNvPr name="TextBox 9" id="9"/>
          <p:cNvSpPr txBox="true"/>
          <p:nvPr/>
        </p:nvSpPr>
        <p:spPr>
          <a:xfrm rot="0">
            <a:off x="1028700" y="2139949"/>
            <a:ext cx="15609955" cy="5737224"/>
          </a:xfrm>
          <a:prstGeom prst="rect">
            <a:avLst/>
          </a:prstGeom>
        </p:spPr>
        <p:txBody>
          <a:bodyPr anchor="t" rtlCol="false" tIns="0" lIns="0" bIns="0" rIns="0">
            <a:spAutoFit/>
          </a:bodyPr>
          <a:lstStyle/>
          <a:p>
            <a:pPr algn="just" marL="539754" indent="-269877" lvl="1">
              <a:lnSpc>
                <a:spcPts val="3500"/>
              </a:lnSpc>
              <a:buFont typeface="Arial"/>
              <a:buChar char="•"/>
            </a:pPr>
            <a:r>
              <a:rPr lang="en-US" sz="2500">
                <a:solidFill>
                  <a:srgbClr val="000000"/>
                </a:solidFill>
                <a:latin typeface="Arial"/>
              </a:rPr>
              <a:t>Celtic burial practices bore considerable resemblance to those established in the Bronze Age, demonstrating a continuity of customs. Celtic traditions included cremation of the deceased, with the remains subsequently interred in pits or cist graves. These burials were typically accompanied by grave goods, providing an enduring testament to the person's life.</a:t>
            </a:r>
          </a:p>
          <a:p>
            <a:pPr algn="just" marL="539754" indent="-269877" lvl="1">
              <a:lnSpc>
                <a:spcPts val="3500"/>
              </a:lnSpc>
              <a:buFont typeface="Arial"/>
              <a:buChar char="•"/>
            </a:pPr>
            <a:r>
              <a:rPr lang="en-US" sz="2500">
                <a:solidFill>
                  <a:srgbClr val="000000"/>
                </a:solidFill>
                <a:latin typeface="Arial"/>
              </a:rPr>
              <a:t>A distinctive aspect of Celtic burial practices was the use of </a:t>
            </a:r>
            <a:r>
              <a:rPr lang="en-US" sz="2500">
                <a:solidFill>
                  <a:srgbClr val="008037"/>
                </a:solidFill>
                <a:latin typeface="Arial Bold"/>
              </a:rPr>
              <a:t>ogham stones</a:t>
            </a:r>
            <a:r>
              <a:rPr lang="en-US" sz="2500">
                <a:solidFill>
                  <a:srgbClr val="000000"/>
                </a:solidFill>
                <a:latin typeface="Arial"/>
              </a:rPr>
              <a:t> to denote graves. T</a:t>
            </a:r>
            <a:r>
              <a:rPr lang="en-US" sz="2500" u="sng">
                <a:solidFill>
                  <a:srgbClr val="4CAF50"/>
                </a:solidFill>
                <a:latin typeface="Arial"/>
              </a:rPr>
              <a:t>hese standing stones, often utilised as boundary markers, showcased the earliest known form of written script in Ireland</a:t>
            </a:r>
            <a:r>
              <a:rPr lang="en-US" sz="2500">
                <a:solidFill>
                  <a:srgbClr val="000000"/>
                </a:solidFill>
                <a:latin typeface="Arial"/>
              </a:rPr>
              <a:t>. </a:t>
            </a:r>
            <a:r>
              <a:rPr lang="en-US" sz="2500" u="sng">
                <a:solidFill>
                  <a:srgbClr val="4CAF50"/>
                </a:solidFill>
                <a:latin typeface="Arial"/>
              </a:rPr>
              <a:t>The ogham writing system, characterised by horizontal and diagonal etchings along a central vertical line, was a unique addition to the Celtic cultural landscape</a:t>
            </a:r>
            <a:r>
              <a:rPr lang="en-US" sz="2500">
                <a:solidFill>
                  <a:srgbClr val="000000"/>
                </a:solidFill>
                <a:latin typeface="Arial"/>
              </a:rPr>
              <a:t>.</a:t>
            </a:r>
          </a:p>
          <a:p>
            <a:pPr algn="just" marL="539754" indent="-269877" lvl="1">
              <a:lnSpc>
                <a:spcPts val="3500"/>
              </a:lnSpc>
              <a:buFont typeface="Arial"/>
              <a:buChar char="•"/>
            </a:pPr>
            <a:r>
              <a:rPr lang="en-US" sz="2500">
                <a:solidFill>
                  <a:srgbClr val="000000"/>
                </a:solidFill>
                <a:latin typeface="Arial"/>
              </a:rPr>
              <a:t>Prior to the advent of Christianity, </a:t>
            </a:r>
            <a:r>
              <a:rPr lang="en-US" sz="2500">
                <a:solidFill>
                  <a:srgbClr val="008037"/>
                </a:solidFill>
                <a:latin typeface="Arial Bold"/>
              </a:rPr>
              <a:t>druids </a:t>
            </a:r>
            <a:r>
              <a:rPr lang="en-US" sz="2500">
                <a:solidFill>
                  <a:srgbClr val="000000"/>
                </a:solidFill>
                <a:latin typeface="Arial"/>
              </a:rPr>
              <a:t>held the spiritual reins of Celtic society. </a:t>
            </a:r>
            <a:r>
              <a:rPr lang="en-US" sz="2500" u="sng">
                <a:solidFill>
                  <a:srgbClr val="4CAF50"/>
                </a:solidFill>
                <a:latin typeface="Arial"/>
              </a:rPr>
              <a:t>Their status was only second to the King, reflecting their substantial influence and prominence</a:t>
            </a:r>
            <a:r>
              <a:rPr lang="en-US" sz="2500">
                <a:solidFill>
                  <a:srgbClr val="000000"/>
                </a:solidFill>
                <a:latin typeface="Arial"/>
              </a:rPr>
              <a:t>. Enjoying privileges such as tax exemption and abstention from combat, their societal role was diverse and vital. </a:t>
            </a:r>
            <a:r>
              <a:rPr lang="en-US" sz="2500" u="sng">
                <a:solidFill>
                  <a:srgbClr val="4CAF50"/>
                </a:solidFill>
                <a:latin typeface="Arial"/>
              </a:rPr>
              <a:t>Druids presided over religious ceremonies, an integral part of the Celtic spiritual life, and held the honour of crowning the King, underlining their pivotal role in maintaining the societal hierarchy</a:t>
            </a:r>
            <a:r>
              <a:rPr lang="en-US" sz="2500">
                <a:solidFill>
                  <a:srgbClr val="000000"/>
                </a:solidFill>
                <a:latin typeface="Arial"/>
              </a:rPr>
              <a:t>.</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graphicFrame>
        <p:nvGraphicFramePr>
          <p:cNvPr name="Table 6" id="6"/>
          <p:cNvGraphicFramePr>
            <a:graphicFrameLocks noGrp="true"/>
          </p:cNvGraphicFramePr>
          <p:nvPr/>
        </p:nvGraphicFramePr>
        <p:xfrm>
          <a:off x="1028700" y="3086100"/>
          <a:ext cx="15609955" cy="6200775"/>
        </p:xfrm>
        <a:graphic>
          <a:graphicData uri="http://schemas.openxmlformats.org/drawingml/2006/table">
            <a:tbl>
              <a:tblPr/>
              <a:tblGrid>
                <a:gridCol w="7804977"/>
                <a:gridCol w="7804977"/>
              </a:tblGrid>
              <a:tr h="594201">
                <a:tc>
                  <a:txBody>
                    <a:bodyPr anchor="t" rtlCol="false"/>
                    <a:lstStyle/>
                    <a:p>
                      <a:pPr algn="ctr">
                        <a:lnSpc>
                          <a:spcPts val="4199"/>
                        </a:lnSpc>
                        <a:defRPr/>
                      </a:pPr>
                      <a:r>
                        <a:rPr lang="en-US" sz="2999">
                          <a:solidFill>
                            <a:srgbClr val="004716"/>
                          </a:solidFill>
                          <a:latin typeface="Arial Bold"/>
                        </a:rPr>
                        <a:t>Gods</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C1FAD3"/>
                    </a:solidFill>
                  </a:tcPr>
                </a:tc>
                <a:tc>
                  <a:txBody>
                    <a:bodyPr anchor="t" rtlCol="false"/>
                    <a:lstStyle/>
                    <a:p>
                      <a:pPr algn="ctr">
                        <a:lnSpc>
                          <a:spcPts val="4199"/>
                        </a:lnSpc>
                        <a:defRPr/>
                      </a:pPr>
                      <a:r>
                        <a:rPr lang="en-US" sz="2999">
                          <a:solidFill>
                            <a:srgbClr val="004716"/>
                          </a:solidFill>
                          <a:latin typeface="Arial Bold"/>
                        </a:rPr>
                        <a:t>Goddesses</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solidFill>
                      <a:srgbClr val="C1FAD3"/>
                    </a:solidFill>
                  </a:tcPr>
                </a:tc>
              </a:tr>
              <a:tr h="1121315">
                <a:tc>
                  <a:txBody>
                    <a:bodyPr anchor="t" rtlCol="false"/>
                    <a:lstStyle/>
                    <a:p>
                      <a:pPr algn="ctr">
                        <a:lnSpc>
                          <a:spcPts val="4199"/>
                        </a:lnSpc>
                        <a:defRPr/>
                      </a:pPr>
                      <a:r>
                        <a:rPr lang="en-US" sz="2999">
                          <a:solidFill>
                            <a:srgbClr val="000000"/>
                          </a:solidFill>
                          <a:latin typeface="Arial"/>
                        </a:rPr>
                        <a:t>Dagda - King of the Gods, God of Death</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Arial"/>
                        </a:rPr>
                        <a:t>Danu - Mother of the Celts, Goddess of Nature</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121315">
                <a:tc>
                  <a:txBody>
                    <a:bodyPr anchor="t" rtlCol="false"/>
                    <a:lstStyle/>
                    <a:p>
                      <a:pPr algn="ctr">
                        <a:lnSpc>
                          <a:spcPts val="4199"/>
                        </a:lnSpc>
                        <a:defRPr/>
                      </a:pPr>
                      <a:r>
                        <a:rPr lang="en-US" sz="2999">
                          <a:solidFill>
                            <a:srgbClr val="000000"/>
                          </a:solidFill>
                          <a:latin typeface="Arial"/>
                        </a:rPr>
                        <a:t>Cú Chulainn - God of Heroes</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Arial"/>
                        </a:rPr>
                        <a:t>The Morrigan - Goddess of War, Queen of Demons</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121315">
                <a:tc>
                  <a:txBody>
                    <a:bodyPr anchor="t" rtlCol="false"/>
                    <a:lstStyle/>
                    <a:p>
                      <a:pPr algn="ctr">
                        <a:lnSpc>
                          <a:spcPts val="4199"/>
                        </a:lnSpc>
                        <a:defRPr/>
                      </a:pPr>
                      <a:r>
                        <a:rPr lang="en-US" sz="2999">
                          <a:solidFill>
                            <a:srgbClr val="000000"/>
                          </a:solidFill>
                          <a:latin typeface="Arial"/>
                        </a:rPr>
                        <a:t>Lugh - God of War, Harvest and Sun</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Arial"/>
                        </a:rPr>
                        <a:t>Medb, Queen of Connacht - Goddess of Heroes</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121315">
                <a:tc>
                  <a:txBody>
                    <a:bodyPr anchor="t" rtlCol="false"/>
                    <a:lstStyle/>
                    <a:p>
                      <a:pPr algn="ctr">
                        <a:lnSpc>
                          <a:spcPts val="4199"/>
                        </a:lnSpc>
                        <a:defRPr/>
                      </a:pPr>
                      <a:r>
                        <a:rPr lang="en-US" sz="2999">
                          <a:solidFill>
                            <a:srgbClr val="000000"/>
                          </a:solidFill>
                          <a:latin typeface="Arial"/>
                        </a:rPr>
                        <a:t>Cernunnos - God of Nature, Grain, Wealth and Horned Animals</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Arial"/>
                        </a:rPr>
                        <a:t>Badb - Goddess of Death, Bringer of the End of the World</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121315">
                <a:tc>
                  <a:txBody>
                    <a:bodyPr anchor="t" rtlCol="false"/>
                    <a:lstStyle/>
                    <a:p>
                      <a:pPr algn="ctr">
                        <a:lnSpc>
                          <a:spcPts val="4199"/>
                        </a:lnSpc>
                        <a:defRPr/>
                      </a:pPr>
                      <a:r>
                        <a:rPr lang="en-US" sz="2999">
                          <a:solidFill>
                            <a:srgbClr val="000000"/>
                          </a:solidFill>
                          <a:latin typeface="Arial"/>
                        </a:rPr>
                        <a:t>Aengus - God of Youth and Love</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ctr">
                        <a:lnSpc>
                          <a:spcPts val="4199"/>
                        </a:lnSpc>
                        <a:defRPr/>
                      </a:pPr>
                      <a:r>
                        <a:rPr lang="en-US" sz="2999">
                          <a:solidFill>
                            <a:srgbClr val="000000"/>
                          </a:solidFill>
                          <a:latin typeface="Arial"/>
                        </a:rPr>
                        <a:t>Brigid - Goddess of Poetry, Prohecy, Healing, Agriculture, and Fire</a:t>
                      </a:r>
                      <a:endParaRPr lang="en-US" sz="1100"/>
                    </a:p>
                  </a:txBody>
                  <a:tcPr marL="0" marR="0" marT="0" marB="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7" id="7"/>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8" id="8"/>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9" id="9"/>
          <p:cNvSpPr txBox="true"/>
          <p:nvPr/>
        </p:nvSpPr>
        <p:spPr>
          <a:xfrm rot="0">
            <a:off x="1028700" y="752475"/>
            <a:ext cx="15609955" cy="1336671"/>
          </a:xfrm>
          <a:prstGeom prst="rect">
            <a:avLst/>
          </a:prstGeom>
        </p:spPr>
        <p:txBody>
          <a:bodyPr anchor="t" rtlCol="false" tIns="0" lIns="0" bIns="0" rIns="0">
            <a:spAutoFit/>
          </a:bodyPr>
          <a:lstStyle/>
          <a:p>
            <a:pPr algn="l">
              <a:lnSpc>
                <a:spcPts val="9800"/>
              </a:lnSpc>
            </a:pPr>
            <a:r>
              <a:rPr lang="en-US" sz="7000">
                <a:solidFill>
                  <a:srgbClr val="004716"/>
                </a:solidFill>
                <a:latin typeface="Arial Bold"/>
              </a:rPr>
              <a:t>Celtic Burial Customs and Religion</a:t>
            </a:r>
          </a:p>
        </p:txBody>
      </p:sp>
      <p:sp>
        <p:nvSpPr>
          <p:cNvPr name="TextBox 10" id="10"/>
          <p:cNvSpPr txBox="true"/>
          <p:nvPr/>
        </p:nvSpPr>
        <p:spPr>
          <a:xfrm rot="0">
            <a:off x="1028700" y="2120899"/>
            <a:ext cx="15609955" cy="581025"/>
          </a:xfrm>
          <a:prstGeom prst="rect">
            <a:avLst/>
          </a:prstGeom>
        </p:spPr>
        <p:txBody>
          <a:bodyPr anchor="t" rtlCol="false" tIns="0" lIns="0" bIns="0" rIns="0">
            <a:spAutoFit/>
          </a:bodyPr>
          <a:lstStyle/>
          <a:p>
            <a:pPr algn="just" marL="647702" indent="-323851" lvl="1">
              <a:lnSpc>
                <a:spcPts val="4200"/>
              </a:lnSpc>
              <a:buFont typeface="Arial"/>
              <a:buChar char="•"/>
            </a:pPr>
            <a:r>
              <a:rPr lang="en-US" sz="3000">
                <a:solidFill>
                  <a:srgbClr val="000000"/>
                </a:solidFill>
                <a:latin typeface="Arial"/>
              </a:rPr>
              <a:t>The Celts, as pagans, worshiped many gods.</a:t>
            </a:r>
          </a:p>
        </p:txBody>
      </p:sp>
      <p:grpSp>
        <p:nvGrpSpPr>
          <p:cNvPr name="Group 11" id="11"/>
          <p:cNvGrpSpPr/>
          <p:nvPr/>
        </p:nvGrpSpPr>
        <p:grpSpPr>
          <a:xfrm rot="0">
            <a:off x="12988850" y="9725311"/>
            <a:ext cx="3950410" cy="561689"/>
            <a:chOff x="0" y="0"/>
            <a:chExt cx="5267213" cy="748919"/>
          </a:xfrm>
        </p:grpSpPr>
        <p:sp>
          <p:nvSpPr>
            <p:cNvPr name="Freeform 12" id="12"/>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4" id="14"/>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8" id="8"/>
          <p:cNvSpPr txBox="true"/>
          <p:nvPr/>
        </p:nvSpPr>
        <p:spPr>
          <a:xfrm rot="0">
            <a:off x="1028700" y="790575"/>
            <a:ext cx="15609955" cy="1152520"/>
          </a:xfrm>
          <a:prstGeom prst="rect">
            <a:avLst/>
          </a:prstGeom>
        </p:spPr>
        <p:txBody>
          <a:bodyPr anchor="t" rtlCol="false" tIns="0" lIns="0" bIns="0" rIns="0">
            <a:spAutoFit/>
          </a:bodyPr>
          <a:lstStyle/>
          <a:p>
            <a:pPr algn="l">
              <a:lnSpc>
                <a:spcPts val="8400"/>
              </a:lnSpc>
            </a:pPr>
            <a:r>
              <a:rPr lang="en-US" sz="6000">
                <a:solidFill>
                  <a:srgbClr val="004716"/>
                </a:solidFill>
                <a:latin typeface="Arial Bold"/>
              </a:rPr>
              <a:t>Checkpoint pg. 34 (Artefact, 1st Edition)</a:t>
            </a:r>
          </a:p>
        </p:txBody>
      </p:sp>
      <p:sp>
        <p:nvSpPr>
          <p:cNvPr name="TextBox 9" id="9"/>
          <p:cNvSpPr txBox="true"/>
          <p:nvPr/>
        </p:nvSpPr>
        <p:spPr>
          <a:xfrm rot="0">
            <a:off x="1028700" y="2120899"/>
            <a:ext cx="15609955" cy="3248025"/>
          </a:xfrm>
          <a:prstGeom prst="rect">
            <a:avLst/>
          </a:prstGeom>
        </p:spPr>
        <p:txBody>
          <a:bodyPr anchor="t" rtlCol="false" tIns="0" lIns="0" bIns="0" rIns="0">
            <a:spAutoFit/>
          </a:bodyPr>
          <a:lstStyle/>
          <a:p>
            <a:pPr algn="just" marL="647702" indent="-323851" lvl="1">
              <a:lnSpc>
                <a:spcPts val="4200"/>
              </a:lnSpc>
              <a:buAutoNum type="arabicPeriod" startAt="1"/>
            </a:pPr>
            <a:r>
              <a:rPr lang="en-US" sz="3000">
                <a:solidFill>
                  <a:srgbClr val="0DA33B"/>
                </a:solidFill>
                <a:latin typeface="Arial"/>
              </a:rPr>
              <a:t>When did the Celts arrive in Ireland?</a:t>
            </a:r>
          </a:p>
          <a:p>
            <a:pPr algn="just" marL="647702" indent="-323851" lvl="1">
              <a:lnSpc>
                <a:spcPts val="4200"/>
              </a:lnSpc>
              <a:buAutoNum type="arabicPeriod" startAt="1"/>
            </a:pPr>
            <a:r>
              <a:rPr lang="en-US" sz="3000">
                <a:solidFill>
                  <a:srgbClr val="DC9600"/>
                </a:solidFill>
                <a:latin typeface="Arial"/>
              </a:rPr>
              <a:t>How was Celtic society organised?</a:t>
            </a:r>
          </a:p>
          <a:p>
            <a:pPr algn="just" marL="647702" indent="-323851" lvl="1">
              <a:lnSpc>
                <a:spcPts val="4200"/>
              </a:lnSpc>
              <a:buAutoNum type="arabicPeriod" startAt="1"/>
            </a:pPr>
            <a:r>
              <a:rPr lang="en-US" sz="3000">
                <a:solidFill>
                  <a:srgbClr val="0DA33B"/>
                </a:solidFill>
                <a:latin typeface="Arial"/>
              </a:rPr>
              <a:t>Describe (a) a crannóg and (b) a ring-fort.</a:t>
            </a:r>
          </a:p>
          <a:p>
            <a:pPr algn="just" marL="647702" indent="-323851" lvl="1">
              <a:lnSpc>
                <a:spcPts val="4200"/>
              </a:lnSpc>
              <a:buAutoNum type="arabicPeriod" startAt="1"/>
            </a:pPr>
            <a:r>
              <a:rPr lang="en-US" sz="3000">
                <a:solidFill>
                  <a:srgbClr val="0DA33B"/>
                </a:solidFill>
                <a:latin typeface="Arial"/>
              </a:rPr>
              <a:t>What was the La Téne style?</a:t>
            </a:r>
          </a:p>
          <a:p>
            <a:pPr algn="just" marL="647702" indent="-323851" lvl="1">
              <a:lnSpc>
                <a:spcPts val="4200"/>
              </a:lnSpc>
              <a:buAutoNum type="arabicPeriod" startAt="1"/>
            </a:pPr>
            <a:r>
              <a:rPr lang="en-US" sz="3000">
                <a:solidFill>
                  <a:srgbClr val="0DA33B"/>
                </a:solidFill>
                <a:latin typeface="Arial"/>
              </a:rPr>
              <a:t>What did the Celts do with their dead? </a:t>
            </a:r>
          </a:p>
          <a:p>
            <a:pPr algn="just" marL="647702" indent="-323851" lvl="1">
              <a:lnSpc>
                <a:spcPts val="4200"/>
              </a:lnSpc>
              <a:buAutoNum type="arabicPeriod" startAt="1"/>
            </a:pPr>
            <a:r>
              <a:rPr lang="en-US" sz="3000">
                <a:solidFill>
                  <a:srgbClr val="0DA33B"/>
                </a:solidFill>
                <a:latin typeface="Arial"/>
              </a:rPr>
              <a:t>What was ogham? </a:t>
            </a:r>
            <a:r>
              <a:rPr lang="en-US" sz="3000">
                <a:solidFill>
                  <a:srgbClr val="DC9600"/>
                </a:solidFill>
                <a:latin typeface="Arial"/>
              </a:rPr>
              <a:t>Why is it important?</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8" id="8"/>
          <p:cNvSpPr txBox="true"/>
          <p:nvPr/>
        </p:nvSpPr>
        <p:spPr>
          <a:xfrm rot="0">
            <a:off x="1028700" y="790575"/>
            <a:ext cx="15609955" cy="1152520"/>
          </a:xfrm>
          <a:prstGeom prst="rect">
            <a:avLst/>
          </a:prstGeom>
        </p:spPr>
        <p:txBody>
          <a:bodyPr anchor="t" rtlCol="false" tIns="0" lIns="0" bIns="0" rIns="0">
            <a:spAutoFit/>
          </a:bodyPr>
          <a:lstStyle/>
          <a:p>
            <a:pPr algn="l">
              <a:lnSpc>
                <a:spcPts val="8400"/>
              </a:lnSpc>
            </a:pPr>
            <a:r>
              <a:rPr lang="en-US" sz="6000">
                <a:solidFill>
                  <a:srgbClr val="004716"/>
                </a:solidFill>
                <a:latin typeface="Arial Bold"/>
              </a:rPr>
              <a:t>Checkpoint pg. 34 (Artefact, 1st Edition)</a:t>
            </a:r>
          </a:p>
        </p:txBody>
      </p:sp>
      <p:sp>
        <p:nvSpPr>
          <p:cNvPr name="TextBox 9" id="9"/>
          <p:cNvSpPr txBox="true"/>
          <p:nvPr/>
        </p:nvSpPr>
        <p:spPr>
          <a:xfrm rot="0">
            <a:off x="1028700" y="2120899"/>
            <a:ext cx="15609955" cy="8048625"/>
          </a:xfrm>
          <a:prstGeom prst="rect">
            <a:avLst/>
          </a:prstGeom>
        </p:spPr>
        <p:txBody>
          <a:bodyPr anchor="t" rtlCol="false" tIns="0" lIns="0" bIns="0" rIns="0">
            <a:spAutoFit/>
          </a:bodyPr>
          <a:lstStyle/>
          <a:p>
            <a:pPr algn="just" marL="647702" indent="-323851" lvl="1">
              <a:lnSpc>
                <a:spcPts val="4200"/>
              </a:lnSpc>
              <a:buAutoNum type="arabicPeriod" startAt="1"/>
            </a:pPr>
            <a:r>
              <a:rPr lang="en-US" sz="3000">
                <a:solidFill>
                  <a:srgbClr val="0DA33B"/>
                </a:solidFill>
                <a:latin typeface="Arial"/>
              </a:rPr>
              <a:t>The Celts arrived in Ireland between 500 and 300 BC.</a:t>
            </a:r>
          </a:p>
          <a:p>
            <a:pPr algn="just" marL="647702" indent="-323851" lvl="1">
              <a:lnSpc>
                <a:spcPts val="4200"/>
              </a:lnSpc>
              <a:buAutoNum type="arabicPeriod" startAt="1"/>
            </a:pPr>
            <a:r>
              <a:rPr lang="en-US" sz="3000">
                <a:solidFill>
                  <a:srgbClr val="4D5776"/>
                </a:solidFill>
                <a:latin typeface="Arial"/>
              </a:rPr>
              <a:t>The rí (king) was at the top of the tuath, with the aos dána (nobles, judges, poets, doctors, skilled craftsmen) and warriors under him, then the peasants, and the slaves at the bottom. </a:t>
            </a:r>
          </a:p>
          <a:p>
            <a:pPr algn="just" marL="647702" indent="-323851" lvl="1">
              <a:lnSpc>
                <a:spcPts val="4200"/>
              </a:lnSpc>
              <a:buAutoNum type="arabicPeriod" startAt="1"/>
            </a:pPr>
          </a:p>
          <a:p>
            <a:pPr algn="just" marL="1295403" indent="-431801" lvl="2">
              <a:lnSpc>
                <a:spcPts val="4200"/>
              </a:lnSpc>
              <a:buAutoNum type="alphaLcPeriod" startAt="1"/>
            </a:pPr>
            <a:r>
              <a:rPr lang="en-US" sz="3000">
                <a:solidFill>
                  <a:srgbClr val="DC9600"/>
                </a:solidFill>
                <a:latin typeface="Arial"/>
              </a:rPr>
              <a:t>(a) Crannóg: Human-made islands. Tree trunks were driven down into the bed of a lake and a platform was built on top.</a:t>
            </a:r>
          </a:p>
          <a:p>
            <a:pPr algn="just" marL="1295403" indent="-431801" lvl="2">
              <a:lnSpc>
                <a:spcPts val="4200"/>
              </a:lnSpc>
              <a:buAutoNum type="alphaLcPeriod" startAt="1"/>
            </a:pPr>
            <a:r>
              <a:rPr lang="en-US" sz="3000">
                <a:solidFill>
                  <a:srgbClr val="5E17EB"/>
                </a:solidFill>
                <a:latin typeface="Arial"/>
              </a:rPr>
              <a:t>Ring-fort: Circular enclosures surrounded by a ditch, earth bank and wooden fence. Some also had an underground passage (souterrain).</a:t>
            </a:r>
          </a:p>
          <a:p>
            <a:pPr algn="just" marL="647702" indent="-323851" lvl="1">
              <a:lnSpc>
                <a:spcPts val="4200"/>
              </a:lnSpc>
              <a:buAutoNum type="arabicPeriod" startAt="1"/>
            </a:pPr>
            <a:r>
              <a:rPr lang="en-US" sz="3000">
                <a:solidFill>
                  <a:srgbClr val="FF3131"/>
                </a:solidFill>
                <a:latin typeface="Arial"/>
              </a:rPr>
              <a:t>La Tène style was an artistic style that originated in Switzerland, featuring spirals, florals, fantasy animals and curved lines.</a:t>
            </a:r>
          </a:p>
          <a:p>
            <a:pPr algn="just" marL="647702" indent="-323851" lvl="1">
              <a:lnSpc>
                <a:spcPts val="4200"/>
              </a:lnSpc>
              <a:buAutoNum type="arabicPeriod" startAt="1"/>
            </a:pPr>
            <a:r>
              <a:rPr lang="en-US" sz="3000">
                <a:solidFill>
                  <a:srgbClr val="004AAD"/>
                </a:solidFill>
                <a:latin typeface="Arial"/>
              </a:rPr>
              <a:t>The Celts cremated the bodies of their dead and buried them in pits and cist graves, often marked by Ogham stones.</a:t>
            </a:r>
          </a:p>
          <a:p>
            <a:pPr algn="just" marL="647702" indent="-323851" lvl="1">
              <a:lnSpc>
                <a:spcPts val="4200"/>
              </a:lnSpc>
              <a:buAutoNum type="arabicPeriod" startAt="1"/>
            </a:pPr>
            <a:r>
              <a:rPr lang="en-US" sz="3000">
                <a:solidFill>
                  <a:srgbClr val="0097B2"/>
                </a:solidFill>
                <a:latin typeface="Arial"/>
              </a:rPr>
              <a:t>Ogham was the first written language in Ireland. It is a series of lines and notches along a vertical line to represent letters</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grpSp>
        <p:nvGrpSpPr>
          <p:cNvPr name="Group 6" id="6"/>
          <p:cNvGrpSpPr/>
          <p:nvPr/>
        </p:nvGrpSpPr>
        <p:grpSpPr>
          <a:xfrm rot="0">
            <a:off x="1632611" y="6331786"/>
            <a:ext cx="2326436" cy="1039306"/>
            <a:chOff x="0" y="0"/>
            <a:chExt cx="909707" cy="406400"/>
          </a:xfrm>
        </p:grpSpPr>
        <p:sp>
          <p:nvSpPr>
            <p:cNvPr name="Freeform 7" id="7"/>
            <p:cNvSpPr/>
            <p:nvPr/>
          </p:nvSpPr>
          <p:spPr>
            <a:xfrm flipH="false" flipV="false" rot="0">
              <a:off x="0" y="0"/>
              <a:ext cx="909707" cy="406400"/>
            </a:xfrm>
            <a:custGeom>
              <a:avLst/>
              <a:gdLst/>
              <a:ahLst/>
              <a:cxnLst/>
              <a:rect r="r" b="b" t="t" l="l"/>
              <a:pathLst>
                <a:path h="406400" w="909707">
                  <a:moveTo>
                    <a:pt x="0" y="0"/>
                  </a:moveTo>
                  <a:lnTo>
                    <a:pt x="706507" y="0"/>
                  </a:lnTo>
                  <a:lnTo>
                    <a:pt x="909707" y="203200"/>
                  </a:lnTo>
                  <a:lnTo>
                    <a:pt x="706507" y="406400"/>
                  </a:lnTo>
                  <a:lnTo>
                    <a:pt x="0" y="406400"/>
                  </a:lnTo>
                  <a:lnTo>
                    <a:pt x="203200" y="203200"/>
                  </a:lnTo>
                  <a:lnTo>
                    <a:pt x="0" y="0"/>
                  </a:lnTo>
                  <a:close/>
                </a:path>
              </a:pathLst>
            </a:custGeom>
            <a:solidFill>
              <a:srgbClr val="0DA33B"/>
            </a:solidFill>
          </p:spPr>
        </p:sp>
        <p:sp>
          <p:nvSpPr>
            <p:cNvPr name="TextBox 8" id="8"/>
            <p:cNvSpPr txBox="true"/>
            <p:nvPr/>
          </p:nvSpPr>
          <p:spPr>
            <a:xfrm>
              <a:off x="177800" y="-47625"/>
              <a:ext cx="655707" cy="454025"/>
            </a:xfrm>
            <a:prstGeom prst="rect">
              <a:avLst/>
            </a:prstGeom>
          </p:spPr>
          <p:txBody>
            <a:bodyPr anchor="ctr" rtlCol="false" tIns="12700" lIns="12700" bIns="12700" rIns="12700"/>
            <a:lstStyle/>
            <a:p>
              <a:pPr algn="ctr">
                <a:lnSpc>
                  <a:spcPts val="3359"/>
                </a:lnSpc>
                <a:spcBef>
                  <a:spcPct val="0"/>
                </a:spcBef>
              </a:pPr>
              <a:r>
                <a:rPr lang="en-US" sz="2399" spc="-74">
                  <a:solidFill>
                    <a:srgbClr val="FFFFFF"/>
                  </a:solidFill>
                  <a:latin typeface="Questrial"/>
                </a:rPr>
                <a:t>30,000 BC</a:t>
              </a:r>
            </a:p>
          </p:txBody>
        </p:sp>
      </p:grpSp>
      <p:grpSp>
        <p:nvGrpSpPr>
          <p:cNvPr name="Group 9" id="9"/>
          <p:cNvGrpSpPr/>
          <p:nvPr/>
        </p:nvGrpSpPr>
        <p:grpSpPr>
          <a:xfrm rot="0">
            <a:off x="3653667" y="6331786"/>
            <a:ext cx="2216242" cy="1039306"/>
            <a:chOff x="0" y="0"/>
            <a:chExt cx="866618" cy="406400"/>
          </a:xfrm>
        </p:grpSpPr>
        <p:sp>
          <p:nvSpPr>
            <p:cNvPr name="Freeform 10" id="10"/>
            <p:cNvSpPr/>
            <p:nvPr/>
          </p:nvSpPr>
          <p:spPr>
            <a:xfrm flipH="false" flipV="false" rot="0">
              <a:off x="0" y="0"/>
              <a:ext cx="866618" cy="406400"/>
            </a:xfrm>
            <a:custGeom>
              <a:avLst/>
              <a:gdLst/>
              <a:ahLst/>
              <a:cxnLst/>
              <a:rect r="r" b="b" t="t" l="l"/>
              <a:pathLst>
                <a:path h="406400" w="866618">
                  <a:moveTo>
                    <a:pt x="0" y="0"/>
                  </a:moveTo>
                  <a:lnTo>
                    <a:pt x="663418" y="0"/>
                  </a:lnTo>
                  <a:lnTo>
                    <a:pt x="866618" y="203200"/>
                  </a:lnTo>
                  <a:lnTo>
                    <a:pt x="663418" y="406400"/>
                  </a:lnTo>
                  <a:lnTo>
                    <a:pt x="0" y="406400"/>
                  </a:lnTo>
                  <a:lnTo>
                    <a:pt x="203200" y="203200"/>
                  </a:lnTo>
                  <a:lnTo>
                    <a:pt x="0" y="0"/>
                  </a:lnTo>
                  <a:close/>
                </a:path>
              </a:pathLst>
            </a:custGeom>
            <a:solidFill>
              <a:srgbClr val="0DA33B"/>
            </a:solidFill>
          </p:spPr>
        </p:sp>
        <p:sp>
          <p:nvSpPr>
            <p:cNvPr name="TextBox 11" id="11"/>
            <p:cNvSpPr txBox="true"/>
            <p:nvPr/>
          </p:nvSpPr>
          <p:spPr>
            <a:xfrm>
              <a:off x="177800" y="-47625"/>
              <a:ext cx="612618" cy="454025"/>
            </a:xfrm>
            <a:prstGeom prst="rect">
              <a:avLst/>
            </a:prstGeom>
          </p:spPr>
          <p:txBody>
            <a:bodyPr anchor="ctr" rtlCol="false" tIns="12700" lIns="12700" bIns="12700" rIns="12700"/>
            <a:lstStyle/>
            <a:p>
              <a:pPr algn="ctr">
                <a:lnSpc>
                  <a:spcPts val="3359"/>
                </a:lnSpc>
                <a:spcBef>
                  <a:spcPct val="0"/>
                </a:spcBef>
              </a:pPr>
              <a:r>
                <a:rPr lang="en-US" sz="2400" spc="-74">
                  <a:solidFill>
                    <a:srgbClr val="FFFFFF"/>
                  </a:solidFill>
                  <a:latin typeface="Questrial"/>
                </a:rPr>
                <a:t>8,000 BC</a:t>
              </a:r>
            </a:p>
          </p:txBody>
        </p:sp>
      </p:grpSp>
      <p:grpSp>
        <p:nvGrpSpPr>
          <p:cNvPr name="Group 12" id="12"/>
          <p:cNvGrpSpPr/>
          <p:nvPr/>
        </p:nvGrpSpPr>
        <p:grpSpPr>
          <a:xfrm rot="0">
            <a:off x="5605775" y="6331786"/>
            <a:ext cx="2298779" cy="1039306"/>
            <a:chOff x="0" y="0"/>
            <a:chExt cx="898892" cy="406400"/>
          </a:xfrm>
        </p:grpSpPr>
        <p:sp>
          <p:nvSpPr>
            <p:cNvPr name="Freeform 13" id="13"/>
            <p:cNvSpPr/>
            <p:nvPr/>
          </p:nvSpPr>
          <p:spPr>
            <a:xfrm flipH="false" flipV="false" rot="0">
              <a:off x="0" y="0"/>
              <a:ext cx="898892" cy="406400"/>
            </a:xfrm>
            <a:custGeom>
              <a:avLst/>
              <a:gdLst/>
              <a:ahLst/>
              <a:cxnLst/>
              <a:rect r="r" b="b" t="t" l="l"/>
              <a:pathLst>
                <a:path h="406400" w="898892">
                  <a:moveTo>
                    <a:pt x="0" y="0"/>
                  </a:moveTo>
                  <a:lnTo>
                    <a:pt x="695692" y="0"/>
                  </a:lnTo>
                  <a:lnTo>
                    <a:pt x="898892" y="203200"/>
                  </a:lnTo>
                  <a:lnTo>
                    <a:pt x="695692" y="406400"/>
                  </a:lnTo>
                  <a:lnTo>
                    <a:pt x="0" y="406400"/>
                  </a:lnTo>
                  <a:lnTo>
                    <a:pt x="203200" y="203200"/>
                  </a:lnTo>
                  <a:lnTo>
                    <a:pt x="0" y="0"/>
                  </a:lnTo>
                  <a:close/>
                </a:path>
              </a:pathLst>
            </a:custGeom>
            <a:solidFill>
              <a:srgbClr val="0DA33B"/>
            </a:solidFill>
          </p:spPr>
        </p:sp>
        <p:sp>
          <p:nvSpPr>
            <p:cNvPr name="TextBox 14" id="14"/>
            <p:cNvSpPr txBox="true"/>
            <p:nvPr/>
          </p:nvSpPr>
          <p:spPr>
            <a:xfrm>
              <a:off x="177800" y="-47625"/>
              <a:ext cx="644892" cy="454025"/>
            </a:xfrm>
            <a:prstGeom prst="rect">
              <a:avLst/>
            </a:prstGeom>
          </p:spPr>
          <p:txBody>
            <a:bodyPr anchor="ctr" rtlCol="false" tIns="12700" lIns="12700" bIns="12700" rIns="12700"/>
            <a:lstStyle/>
            <a:p>
              <a:pPr algn="ctr">
                <a:lnSpc>
                  <a:spcPts val="3359"/>
                </a:lnSpc>
                <a:spcBef>
                  <a:spcPct val="0"/>
                </a:spcBef>
              </a:pPr>
              <a:r>
                <a:rPr lang="en-US" sz="2400" spc="-74">
                  <a:solidFill>
                    <a:srgbClr val="FFFFFF"/>
                  </a:solidFill>
                  <a:latin typeface="Questrial"/>
                </a:rPr>
                <a:t>3,500 BC</a:t>
              </a:r>
            </a:p>
          </p:txBody>
        </p:sp>
      </p:grpSp>
      <p:sp>
        <p:nvSpPr>
          <p:cNvPr name="AutoShape 15" id="15"/>
          <p:cNvSpPr/>
          <p:nvPr/>
        </p:nvSpPr>
        <p:spPr>
          <a:xfrm flipV="true">
            <a:off x="2765291" y="7576206"/>
            <a:ext cx="0" cy="2442551"/>
          </a:xfrm>
          <a:prstGeom prst="line">
            <a:avLst/>
          </a:prstGeom>
          <a:ln cap="flat" w="9525">
            <a:solidFill>
              <a:srgbClr val="0DA33B"/>
            </a:solidFill>
            <a:prstDash val="solid"/>
            <a:headEnd type="none" len="sm" w="sm"/>
            <a:tailEnd type="none" len="sm" w="sm"/>
          </a:ln>
        </p:spPr>
      </p:sp>
      <p:grpSp>
        <p:nvGrpSpPr>
          <p:cNvPr name="Group 16" id="16"/>
          <p:cNvGrpSpPr/>
          <p:nvPr/>
        </p:nvGrpSpPr>
        <p:grpSpPr>
          <a:xfrm rot="0">
            <a:off x="7591738" y="6331786"/>
            <a:ext cx="2326436" cy="1039306"/>
            <a:chOff x="0" y="0"/>
            <a:chExt cx="909707" cy="406400"/>
          </a:xfrm>
        </p:grpSpPr>
        <p:sp>
          <p:nvSpPr>
            <p:cNvPr name="Freeform 17" id="17"/>
            <p:cNvSpPr/>
            <p:nvPr/>
          </p:nvSpPr>
          <p:spPr>
            <a:xfrm flipH="false" flipV="false" rot="0">
              <a:off x="0" y="0"/>
              <a:ext cx="909707" cy="406400"/>
            </a:xfrm>
            <a:custGeom>
              <a:avLst/>
              <a:gdLst/>
              <a:ahLst/>
              <a:cxnLst/>
              <a:rect r="r" b="b" t="t" l="l"/>
              <a:pathLst>
                <a:path h="406400" w="909707">
                  <a:moveTo>
                    <a:pt x="0" y="0"/>
                  </a:moveTo>
                  <a:lnTo>
                    <a:pt x="706507" y="0"/>
                  </a:lnTo>
                  <a:lnTo>
                    <a:pt x="909707" y="203200"/>
                  </a:lnTo>
                  <a:lnTo>
                    <a:pt x="706507" y="406400"/>
                  </a:lnTo>
                  <a:lnTo>
                    <a:pt x="0" y="406400"/>
                  </a:lnTo>
                  <a:lnTo>
                    <a:pt x="203200" y="203200"/>
                  </a:lnTo>
                  <a:lnTo>
                    <a:pt x="0" y="0"/>
                  </a:lnTo>
                  <a:close/>
                </a:path>
              </a:pathLst>
            </a:custGeom>
            <a:solidFill>
              <a:srgbClr val="0DA33B"/>
            </a:solidFill>
          </p:spPr>
        </p:sp>
        <p:sp>
          <p:nvSpPr>
            <p:cNvPr name="TextBox 18" id="18"/>
            <p:cNvSpPr txBox="true"/>
            <p:nvPr/>
          </p:nvSpPr>
          <p:spPr>
            <a:xfrm>
              <a:off x="177800" y="-47625"/>
              <a:ext cx="655707" cy="454025"/>
            </a:xfrm>
            <a:prstGeom prst="rect">
              <a:avLst/>
            </a:prstGeom>
          </p:spPr>
          <p:txBody>
            <a:bodyPr anchor="ctr" rtlCol="false" tIns="12700" lIns="12700" bIns="12700" rIns="12700"/>
            <a:lstStyle/>
            <a:p>
              <a:pPr algn="ctr">
                <a:lnSpc>
                  <a:spcPts val="3359"/>
                </a:lnSpc>
                <a:spcBef>
                  <a:spcPct val="0"/>
                </a:spcBef>
              </a:pPr>
              <a:r>
                <a:rPr lang="en-US" sz="2400" spc="-74">
                  <a:solidFill>
                    <a:srgbClr val="FFFFFF"/>
                  </a:solidFill>
                  <a:latin typeface="Questrial"/>
                </a:rPr>
                <a:t>3,200 BC</a:t>
              </a:r>
            </a:p>
          </p:txBody>
        </p:sp>
      </p:grpSp>
      <p:grpSp>
        <p:nvGrpSpPr>
          <p:cNvPr name="Group 19" id="19"/>
          <p:cNvGrpSpPr/>
          <p:nvPr/>
        </p:nvGrpSpPr>
        <p:grpSpPr>
          <a:xfrm rot="0">
            <a:off x="9612793" y="6331786"/>
            <a:ext cx="2216242" cy="1039306"/>
            <a:chOff x="0" y="0"/>
            <a:chExt cx="866618" cy="406400"/>
          </a:xfrm>
        </p:grpSpPr>
        <p:sp>
          <p:nvSpPr>
            <p:cNvPr name="Freeform 20" id="20"/>
            <p:cNvSpPr/>
            <p:nvPr/>
          </p:nvSpPr>
          <p:spPr>
            <a:xfrm flipH="false" flipV="false" rot="0">
              <a:off x="0" y="0"/>
              <a:ext cx="866618" cy="406400"/>
            </a:xfrm>
            <a:custGeom>
              <a:avLst/>
              <a:gdLst/>
              <a:ahLst/>
              <a:cxnLst/>
              <a:rect r="r" b="b" t="t" l="l"/>
              <a:pathLst>
                <a:path h="406400" w="866618">
                  <a:moveTo>
                    <a:pt x="0" y="0"/>
                  </a:moveTo>
                  <a:lnTo>
                    <a:pt x="663418" y="0"/>
                  </a:lnTo>
                  <a:lnTo>
                    <a:pt x="866618" y="203200"/>
                  </a:lnTo>
                  <a:lnTo>
                    <a:pt x="663418" y="406400"/>
                  </a:lnTo>
                  <a:lnTo>
                    <a:pt x="0" y="406400"/>
                  </a:lnTo>
                  <a:lnTo>
                    <a:pt x="203200" y="203200"/>
                  </a:lnTo>
                  <a:lnTo>
                    <a:pt x="0" y="0"/>
                  </a:lnTo>
                  <a:close/>
                </a:path>
              </a:pathLst>
            </a:custGeom>
            <a:solidFill>
              <a:srgbClr val="0DA33B"/>
            </a:solidFill>
          </p:spPr>
        </p:sp>
        <p:sp>
          <p:nvSpPr>
            <p:cNvPr name="TextBox 21" id="21"/>
            <p:cNvSpPr txBox="true"/>
            <p:nvPr/>
          </p:nvSpPr>
          <p:spPr>
            <a:xfrm>
              <a:off x="177800" y="-47625"/>
              <a:ext cx="612618" cy="454025"/>
            </a:xfrm>
            <a:prstGeom prst="rect">
              <a:avLst/>
            </a:prstGeom>
          </p:spPr>
          <p:txBody>
            <a:bodyPr anchor="ctr" rtlCol="false" tIns="12700" lIns="12700" bIns="12700" rIns="12700"/>
            <a:lstStyle/>
            <a:p>
              <a:pPr algn="ctr">
                <a:lnSpc>
                  <a:spcPts val="3359"/>
                </a:lnSpc>
                <a:spcBef>
                  <a:spcPct val="0"/>
                </a:spcBef>
              </a:pPr>
              <a:r>
                <a:rPr lang="en-US" sz="2400" spc="-74">
                  <a:solidFill>
                    <a:srgbClr val="FFFFFF"/>
                  </a:solidFill>
                  <a:latin typeface="Questrial"/>
                </a:rPr>
                <a:t>2,300 BC</a:t>
              </a:r>
            </a:p>
          </p:txBody>
        </p:sp>
      </p:grpSp>
      <p:grpSp>
        <p:nvGrpSpPr>
          <p:cNvPr name="Group 22" id="22"/>
          <p:cNvGrpSpPr/>
          <p:nvPr/>
        </p:nvGrpSpPr>
        <p:grpSpPr>
          <a:xfrm rot="0">
            <a:off x="11564902" y="6331786"/>
            <a:ext cx="2298779" cy="1039306"/>
            <a:chOff x="0" y="0"/>
            <a:chExt cx="898892" cy="406400"/>
          </a:xfrm>
        </p:grpSpPr>
        <p:sp>
          <p:nvSpPr>
            <p:cNvPr name="Freeform 23" id="23"/>
            <p:cNvSpPr/>
            <p:nvPr/>
          </p:nvSpPr>
          <p:spPr>
            <a:xfrm flipH="false" flipV="false" rot="0">
              <a:off x="0" y="0"/>
              <a:ext cx="898892" cy="406400"/>
            </a:xfrm>
            <a:custGeom>
              <a:avLst/>
              <a:gdLst/>
              <a:ahLst/>
              <a:cxnLst/>
              <a:rect r="r" b="b" t="t" l="l"/>
              <a:pathLst>
                <a:path h="406400" w="898892">
                  <a:moveTo>
                    <a:pt x="0" y="0"/>
                  </a:moveTo>
                  <a:lnTo>
                    <a:pt x="695692" y="0"/>
                  </a:lnTo>
                  <a:lnTo>
                    <a:pt x="898892" y="203200"/>
                  </a:lnTo>
                  <a:lnTo>
                    <a:pt x="695692" y="406400"/>
                  </a:lnTo>
                  <a:lnTo>
                    <a:pt x="0" y="406400"/>
                  </a:lnTo>
                  <a:lnTo>
                    <a:pt x="203200" y="203200"/>
                  </a:lnTo>
                  <a:lnTo>
                    <a:pt x="0" y="0"/>
                  </a:lnTo>
                  <a:close/>
                </a:path>
              </a:pathLst>
            </a:custGeom>
            <a:solidFill>
              <a:srgbClr val="0DA33B"/>
            </a:solidFill>
          </p:spPr>
        </p:sp>
        <p:sp>
          <p:nvSpPr>
            <p:cNvPr name="TextBox 24" id="24"/>
            <p:cNvSpPr txBox="true"/>
            <p:nvPr/>
          </p:nvSpPr>
          <p:spPr>
            <a:xfrm>
              <a:off x="177800" y="-47625"/>
              <a:ext cx="644892" cy="454025"/>
            </a:xfrm>
            <a:prstGeom prst="rect">
              <a:avLst/>
            </a:prstGeom>
          </p:spPr>
          <p:txBody>
            <a:bodyPr anchor="ctr" rtlCol="false" tIns="12700" lIns="12700" bIns="12700" rIns="12700"/>
            <a:lstStyle/>
            <a:p>
              <a:pPr algn="ctr">
                <a:lnSpc>
                  <a:spcPts val="3359"/>
                </a:lnSpc>
                <a:spcBef>
                  <a:spcPct val="0"/>
                </a:spcBef>
              </a:pPr>
              <a:r>
                <a:rPr lang="en-US" sz="2400" spc="-74">
                  <a:solidFill>
                    <a:srgbClr val="FFFFFF"/>
                  </a:solidFill>
                  <a:latin typeface="Questrial"/>
                </a:rPr>
                <a:t>500 BC</a:t>
              </a:r>
            </a:p>
          </p:txBody>
        </p:sp>
      </p:grpSp>
      <p:grpSp>
        <p:nvGrpSpPr>
          <p:cNvPr name="Group 25" id="25"/>
          <p:cNvGrpSpPr/>
          <p:nvPr/>
        </p:nvGrpSpPr>
        <p:grpSpPr>
          <a:xfrm rot="0">
            <a:off x="13554437" y="6331786"/>
            <a:ext cx="2326436" cy="1039306"/>
            <a:chOff x="0" y="0"/>
            <a:chExt cx="909707" cy="406400"/>
          </a:xfrm>
        </p:grpSpPr>
        <p:sp>
          <p:nvSpPr>
            <p:cNvPr name="Freeform 26" id="26"/>
            <p:cNvSpPr/>
            <p:nvPr/>
          </p:nvSpPr>
          <p:spPr>
            <a:xfrm flipH="false" flipV="false" rot="0">
              <a:off x="0" y="0"/>
              <a:ext cx="909707" cy="406400"/>
            </a:xfrm>
            <a:custGeom>
              <a:avLst/>
              <a:gdLst/>
              <a:ahLst/>
              <a:cxnLst/>
              <a:rect r="r" b="b" t="t" l="l"/>
              <a:pathLst>
                <a:path h="406400" w="909707">
                  <a:moveTo>
                    <a:pt x="0" y="0"/>
                  </a:moveTo>
                  <a:lnTo>
                    <a:pt x="706507" y="0"/>
                  </a:lnTo>
                  <a:lnTo>
                    <a:pt x="909707" y="203200"/>
                  </a:lnTo>
                  <a:lnTo>
                    <a:pt x="706507" y="406400"/>
                  </a:lnTo>
                  <a:lnTo>
                    <a:pt x="0" y="406400"/>
                  </a:lnTo>
                  <a:lnTo>
                    <a:pt x="203200" y="203200"/>
                  </a:lnTo>
                  <a:lnTo>
                    <a:pt x="0" y="0"/>
                  </a:lnTo>
                  <a:close/>
                </a:path>
              </a:pathLst>
            </a:custGeom>
            <a:solidFill>
              <a:srgbClr val="0DA33B"/>
            </a:solidFill>
          </p:spPr>
        </p:sp>
        <p:sp>
          <p:nvSpPr>
            <p:cNvPr name="TextBox 27" id="27"/>
            <p:cNvSpPr txBox="true"/>
            <p:nvPr/>
          </p:nvSpPr>
          <p:spPr>
            <a:xfrm>
              <a:off x="177800" y="-47625"/>
              <a:ext cx="655707" cy="454025"/>
            </a:xfrm>
            <a:prstGeom prst="rect">
              <a:avLst/>
            </a:prstGeom>
          </p:spPr>
          <p:txBody>
            <a:bodyPr anchor="ctr" rtlCol="false" tIns="12700" lIns="12700" bIns="12700" rIns="12700"/>
            <a:lstStyle/>
            <a:p>
              <a:pPr algn="ctr">
                <a:lnSpc>
                  <a:spcPts val="3359"/>
                </a:lnSpc>
                <a:spcBef>
                  <a:spcPct val="0"/>
                </a:spcBef>
              </a:pPr>
              <a:r>
                <a:rPr lang="en-US" sz="2400" spc="-74">
                  <a:solidFill>
                    <a:srgbClr val="FFFFFF"/>
                  </a:solidFill>
                  <a:latin typeface="Questrial"/>
                </a:rPr>
                <a:t>AD 400</a:t>
              </a:r>
            </a:p>
          </p:txBody>
        </p:sp>
      </p:grpSp>
      <p:grpSp>
        <p:nvGrpSpPr>
          <p:cNvPr name="Group 28" id="28"/>
          <p:cNvGrpSpPr/>
          <p:nvPr/>
        </p:nvGrpSpPr>
        <p:grpSpPr>
          <a:xfrm rot="0">
            <a:off x="1304732" y="8930534"/>
            <a:ext cx="2982195" cy="1356466"/>
            <a:chOff x="0" y="0"/>
            <a:chExt cx="689010" cy="313400"/>
          </a:xfrm>
        </p:grpSpPr>
        <p:sp>
          <p:nvSpPr>
            <p:cNvPr name="Freeform 29" id="29"/>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0DA33B"/>
              </a:solidFill>
              <a:prstDash val="solid"/>
              <a:miter/>
            </a:ln>
          </p:spPr>
        </p:sp>
        <p:sp>
          <p:nvSpPr>
            <p:cNvPr name="TextBox 30" id="30"/>
            <p:cNvSpPr txBox="true"/>
            <p:nvPr/>
          </p:nvSpPr>
          <p:spPr>
            <a:xfrm>
              <a:off x="0" y="-28575"/>
              <a:ext cx="689010" cy="341975"/>
            </a:xfrm>
            <a:prstGeom prst="rect">
              <a:avLst/>
            </a:prstGeom>
          </p:spPr>
          <p:txBody>
            <a:bodyPr anchor="ctr" rtlCol="false" tIns="50800" lIns="50800" bIns="50800" rIns="50800"/>
            <a:lstStyle/>
            <a:p>
              <a:pPr algn="ctr">
                <a:lnSpc>
                  <a:spcPts val="1959"/>
                </a:lnSpc>
                <a:spcBef>
                  <a:spcPct val="0"/>
                </a:spcBef>
              </a:pPr>
            </a:p>
          </p:txBody>
        </p:sp>
      </p:grpSp>
      <p:sp>
        <p:nvSpPr>
          <p:cNvPr name="AutoShape 31" id="31"/>
          <p:cNvSpPr/>
          <p:nvPr/>
        </p:nvSpPr>
        <p:spPr>
          <a:xfrm flipV="true">
            <a:off x="6599105" y="7576206"/>
            <a:ext cx="0" cy="2442551"/>
          </a:xfrm>
          <a:prstGeom prst="line">
            <a:avLst/>
          </a:prstGeom>
          <a:ln cap="flat" w="9525">
            <a:solidFill>
              <a:srgbClr val="0DA33B"/>
            </a:solidFill>
            <a:prstDash val="solid"/>
            <a:headEnd type="none" len="sm" w="sm"/>
            <a:tailEnd type="none" len="sm" w="sm"/>
          </a:ln>
        </p:spPr>
      </p:sp>
      <p:grpSp>
        <p:nvGrpSpPr>
          <p:cNvPr name="Group 32" id="32"/>
          <p:cNvGrpSpPr/>
          <p:nvPr/>
        </p:nvGrpSpPr>
        <p:grpSpPr>
          <a:xfrm rot="0">
            <a:off x="5115642" y="8930534"/>
            <a:ext cx="2982195" cy="1356466"/>
            <a:chOff x="0" y="0"/>
            <a:chExt cx="689010" cy="313400"/>
          </a:xfrm>
        </p:grpSpPr>
        <p:sp>
          <p:nvSpPr>
            <p:cNvPr name="Freeform 33" id="33"/>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0DA33B"/>
              </a:solidFill>
              <a:prstDash val="solid"/>
              <a:miter/>
            </a:ln>
          </p:spPr>
        </p:sp>
        <p:sp>
          <p:nvSpPr>
            <p:cNvPr name="TextBox 34" id="34"/>
            <p:cNvSpPr txBox="true"/>
            <p:nvPr/>
          </p:nvSpPr>
          <p:spPr>
            <a:xfrm>
              <a:off x="0" y="-28575"/>
              <a:ext cx="689010" cy="341975"/>
            </a:xfrm>
            <a:prstGeom prst="rect">
              <a:avLst/>
            </a:prstGeom>
          </p:spPr>
          <p:txBody>
            <a:bodyPr anchor="ctr" rtlCol="false" tIns="50800" lIns="50800" bIns="50800" rIns="50800"/>
            <a:lstStyle/>
            <a:p>
              <a:pPr algn="ctr">
                <a:lnSpc>
                  <a:spcPts val="1959"/>
                </a:lnSpc>
                <a:spcBef>
                  <a:spcPct val="0"/>
                </a:spcBef>
              </a:pPr>
            </a:p>
          </p:txBody>
        </p:sp>
      </p:grpSp>
      <p:sp>
        <p:nvSpPr>
          <p:cNvPr name="AutoShape 35" id="35"/>
          <p:cNvSpPr/>
          <p:nvPr/>
        </p:nvSpPr>
        <p:spPr>
          <a:xfrm flipV="true">
            <a:off x="10745474" y="7575137"/>
            <a:ext cx="0" cy="2442551"/>
          </a:xfrm>
          <a:prstGeom prst="line">
            <a:avLst/>
          </a:prstGeom>
          <a:ln cap="flat" w="38100">
            <a:solidFill>
              <a:srgbClr val="0DA33B"/>
            </a:solidFill>
            <a:prstDash val="solid"/>
            <a:headEnd type="none" len="sm" w="sm"/>
            <a:tailEnd type="none" len="sm" w="sm"/>
          </a:ln>
        </p:spPr>
      </p:sp>
      <p:grpSp>
        <p:nvGrpSpPr>
          <p:cNvPr name="Group 36" id="36"/>
          <p:cNvGrpSpPr/>
          <p:nvPr/>
        </p:nvGrpSpPr>
        <p:grpSpPr>
          <a:xfrm rot="0">
            <a:off x="9303686" y="8929465"/>
            <a:ext cx="2982195" cy="1356466"/>
            <a:chOff x="0" y="0"/>
            <a:chExt cx="689010" cy="313400"/>
          </a:xfrm>
        </p:grpSpPr>
        <p:sp>
          <p:nvSpPr>
            <p:cNvPr name="Freeform 37" id="37"/>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0DA33B"/>
              </a:solidFill>
              <a:prstDash val="solid"/>
              <a:miter/>
            </a:ln>
          </p:spPr>
        </p:sp>
        <p:sp>
          <p:nvSpPr>
            <p:cNvPr name="TextBox 38" id="38"/>
            <p:cNvSpPr txBox="true"/>
            <p:nvPr/>
          </p:nvSpPr>
          <p:spPr>
            <a:xfrm>
              <a:off x="0" y="-28575"/>
              <a:ext cx="689010" cy="341975"/>
            </a:xfrm>
            <a:prstGeom prst="rect">
              <a:avLst/>
            </a:prstGeom>
          </p:spPr>
          <p:txBody>
            <a:bodyPr anchor="ctr" rtlCol="false" tIns="50800" lIns="50800" bIns="50800" rIns="50800"/>
            <a:lstStyle/>
            <a:p>
              <a:pPr algn="ctr">
                <a:lnSpc>
                  <a:spcPts val="1959"/>
                </a:lnSpc>
                <a:spcBef>
                  <a:spcPct val="0"/>
                </a:spcBef>
              </a:pPr>
            </a:p>
          </p:txBody>
        </p:sp>
      </p:grpSp>
      <p:sp>
        <p:nvSpPr>
          <p:cNvPr name="AutoShape 39" id="39"/>
          <p:cNvSpPr/>
          <p:nvPr/>
        </p:nvSpPr>
        <p:spPr>
          <a:xfrm flipV="true">
            <a:off x="14710021" y="7574068"/>
            <a:ext cx="0" cy="2442551"/>
          </a:xfrm>
          <a:prstGeom prst="line">
            <a:avLst/>
          </a:prstGeom>
          <a:ln cap="flat" w="9525">
            <a:solidFill>
              <a:srgbClr val="0DA33B"/>
            </a:solidFill>
            <a:prstDash val="solid"/>
            <a:headEnd type="none" len="sm" w="sm"/>
            <a:tailEnd type="none" len="sm" w="sm"/>
          </a:ln>
        </p:spPr>
      </p:sp>
      <p:grpSp>
        <p:nvGrpSpPr>
          <p:cNvPr name="Group 40" id="40"/>
          <p:cNvGrpSpPr/>
          <p:nvPr/>
        </p:nvGrpSpPr>
        <p:grpSpPr>
          <a:xfrm rot="0">
            <a:off x="13226558" y="8928397"/>
            <a:ext cx="2982195" cy="1356466"/>
            <a:chOff x="0" y="0"/>
            <a:chExt cx="689010" cy="313400"/>
          </a:xfrm>
        </p:grpSpPr>
        <p:sp>
          <p:nvSpPr>
            <p:cNvPr name="Freeform 41" id="41"/>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0DA33B"/>
              </a:solidFill>
              <a:prstDash val="solid"/>
              <a:miter/>
            </a:ln>
          </p:spPr>
        </p:sp>
        <p:sp>
          <p:nvSpPr>
            <p:cNvPr name="TextBox 42" id="42"/>
            <p:cNvSpPr txBox="true"/>
            <p:nvPr/>
          </p:nvSpPr>
          <p:spPr>
            <a:xfrm>
              <a:off x="0" y="-28575"/>
              <a:ext cx="689010" cy="341975"/>
            </a:xfrm>
            <a:prstGeom prst="rect">
              <a:avLst/>
            </a:prstGeom>
          </p:spPr>
          <p:txBody>
            <a:bodyPr anchor="ctr" rtlCol="false" tIns="50800" lIns="50800" bIns="50800" rIns="50800"/>
            <a:lstStyle/>
            <a:p>
              <a:pPr algn="ctr">
                <a:lnSpc>
                  <a:spcPts val="1959"/>
                </a:lnSpc>
                <a:spcBef>
                  <a:spcPct val="0"/>
                </a:spcBef>
              </a:pPr>
            </a:p>
          </p:txBody>
        </p:sp>
      </p:grpSp>
      <p:sp>
        <p:nvSpPr>
          <p:cNvPr name="AutoShape 43" id="43"/>
          <p:cNvSpPr/>
          <p:nvPr/>
        </p:nvSpPr>
        <p:spPr>
          <a:xfrm flipV="true">
            <a:off x="4754153" y="3694824"/>
            <a:ext cx="0" cy="2442551"/>
          </a:xfrm>
          <a:prstGeom prst="line">
            <a:avLst/>
          </a:prstGeom>
          <a:ln cap="flat" w="9525">
            <a:solidFill>
              <a:srgbClr val="0DA33B"/>
            </a:solidFill>
            <a:prstDash val="solid"/>
            <a:headEnd type="none" len="sm" w="sm"/>
            <a:tailEnd type="none" len="sm" w="sm"/>
          </a:ln>
        </p:spPr>
      </p:sp>
      <p:grpSp>
        <p:nvGrpSpPr>
          <p:cNvPr name="Group 44" id="44"/>
          <p:cNvGrpSpPr/>
          <p:nvPr/>
        </p:nvGrpSpPr>
        <p:grpSpPr>
          <a:xfrm rot="0">
            <a:off x="3270690" y="3413648"/>
            <a:ext cx="2982195" cy="1356466"/>
            <a:chOff x="0" y="0"/>
            <a:chExt cx="689010" cy="313400"/>
          </a:xfrm>
        </p:grpSpPr>
        <p:sp>
          <p:nvSpPr>
            <p:cNvPr name="Freeform 45" id="45"/>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0DA33B"/>
              </a:solidFill>
              <a:prstDash val="solid"/>
              <a:miter/>
            </a:ln>
          </p:spPr>
        </p:sp>
        <p:sp>
          <p:nvSpPr>
            <p:cNvPr name="TextBox 46" id="46"/>
            <p:cNvSpPr txBox="true"/>
            <p:nvPr/>
          </p:nvSpPr>
          <p:spPr>
            <a:xfrm>
              <a:off x="0" y="-28575"/>
              <a:ext cx="689010" cy="341975"/>
            </a:xfrm>
            <a:prstGeom prst="rect">
              <a:avLst/>
            </a:prstGeom>
          </p:spPr>
          <p:txBody>
            <a:bodyPr anchor="ctr" rtlCol="false" tIns="50800" lIns="50800" bIns="50800" rIns="50800"/>
            <a:lstStyle/>
            <a:p>
              <a:pPr algn="ctr">
                <a:lnSpc>
                  <a:spcPts val="1959"/>
                </a:lnSpc>
                <a:spcBef>
                  <a:spcPct val="0"/>
                </a:spcBef>
              </a:pPr>
            </a:p>
          </p:txBody>
        </p:sp>
      </p:grpSp>
      <p:sp>
        <p:nvSpPr>
          <p:cNvPr name="AutoShape 47" id="47"/>
          <p:cNvSpPr/>
          <p:nvPr/>
        </p:nvSpPr>
        <p:spPr>
          <a:xfrm flipV="true">
            <a:off x="8747321" y="3694824"/>
            <a:ext cx="0" cy="2442551"/>
          </a:xfrm>
          <a:prstGeom prst="line">
            <a:avLst/>
          </a:prstGeom>
          <a:ln cap="flat" w="9525">
            <a:solidFill>
              <a:srgbClr val="0DA33B"/>
            </a:solidFill>
            <a:prstDash val="solid"/>
            <a:headEnd type="none" len="sm" w="sm"/>
            <a:tailEnd type="none" len="sm" w="sm"/>
          </a:ln>
        </p:spPr>
      </p:sp>
      <p:grpSp>
        <p:nvGrpSpPr>
          <p:cNvPr name="Group 48" id="48"/>
          <p:cNvGrpSpPr/>
          <p:nvPr/>
        </p:nvGrpSpPr>
        <p:grpSpPr>
          <a:xfrm rot="0">
            <a:off x="7263859" y="3413648"/>
            <a:ext cx="2982195" cy="1356466"/>
            <a:chOff x="0" y="0"/>
            <a:chExt cx="689010" cy="313400"/>
          </a:xfrm>
        </p:grpSpPr>
        <p:sp>
          <p:nvSpPr>
            <p:cNvPr name="Freeform 49" id="49"/>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0DA33B"/>
              </a:solidFill>
              <a:prstDash val="solid"/>
              <a:miter/>
            </a:ln>
          </p:spPr>
        </p:sp>
        <p:sp>
          <p:nvSpPr>
            <p:cNvPr name="TextBox 50" id="50"/>
            <p:cNvSpPr txBox="true"/>
            <p:nvPr/>
          </p:nvSpPr>
          <p:spPr>
            <a:xfrm>
              <a:off x="0" y="-28575"/>
              <a:ext cx="689010" cy="341975"/>
            </a:xfrm>
            <a:prstGeom prst="rect">
              <a:avLst/>
            </a:prstGeom>
          </p:spPr>
          <p:txBody>
            <a:bodyPr anchor="ctr" rtlCol="false" tIns="50800" lIns="50800" bIns="50800" rIns="50800"/>
            <a:lstStyle/>
            <a:p>
              <a:pPr algn="ctr">
                <a:lnSpc>
                  <a:spcPts val="1959"/>
                </a:lnSpc>
                <a:spcBef>
                  <a:spcPct val="0"/>
                </a:spcBef>
              </a:pPr>
            </a:p>
          </p:txBody>
        </p:sp>
      </p:grpSp>
      <p:sp>
        <p:nvSpPr>
          <p:cNvPr name="AutoShape 51" id="51"/>
          <p:cNvSpPr/>
          <p:nvPr/>
        </p:nvSpPr>
        <p:spPr>
          <a:xfrm flipV="true">
            <a:off x="12706656" y="3689426"/>
            <a:ext cx="0" cy="2442551"/>
          </a:xfrm>
          <a:prstGeom prst="line">
            <a:avLst/>
          </a:prstGeom>
          <a:ln cap="flat" w="9525">
            <a:solidFill>
              <a:srgbClr val="0DA33B"/>
            </a:solidFill>
            <a:prstDash val="solid"/>
            <a:headEnd type="none" len="sm" w="sm"/>
            <a:tailEnd type="none" len="sm" w="sm"/>
          </a:ln>
        </p:spPr>
      </p:sp>
      <p:grpSp>
        <p:nvGrpSpPr>
          <p:cNvPr name="Group 52" id="52"/>
          <p:cNvGrpSpPr/>
          <p:nvPr/>
        </p:nvGrpSpPr>
        <p:grpSpPr>
          <a:xfrm rot="0">
            <a:off x="11223194" y="3408251"/>
            <a:ext cx="2982195" cy="1356466"/>
            <a:chOff x="0" y="0"/>
            <a:chExt cx="689010" cy="313400"/>
          </a:xfrm>
        </p:grpSpPr>
        <p:sp>
          <p:nvSpPr>
            <p:cNvPr name="Freeform 53" id="53"/>
            <p:cNvSpPr/>
            <p:nvPr/>
          </p:nvSpPr>
          <p:spPr>
            <a:xfrm flipH="false" flipV="false" rot="0">
              <a:off x="0" y="0"/>
              <a:ext cx="689010" cy="313400"/>
            </a:xfrm>
            <a:custGeom>
              <a:avLst/>
              <a:gdLst/>
              <a:ahLst/>
              <a:cxnLst/>
              <a:rect r="r" b="b" t="t" l="l"/>
              <a:pathLst>
                <a:path h="313400" w="689010">
                  <a:moveTo>
                    <a:pt x="0" y="0"/>
                  </a:moveTo>
                  <a:lnTo>
                    <a:pt x="689010" y="0"/>
                  </a:lnTo>
                  <a:lnTo>
                    <a:pt x="689010" y="313400"/>
                  </a:lnTo>
                  <a:lnTo>
                    <a:pt x="0" y="313400"/>
                  </a:lnTo>
                  <a:close/>
                </a:path>
              </a:pathLst>
            </a:custGeom>
            <a:solidFill>
              <a:srgbClr val="F0F4F8"/>
            </a:solidFill>
            <a:ln w="9525" cap="sq">
              <a:solidFill>
                <a:srgbClr val="0DA33B"/>
              </a:solidFill>
              <a:prstDash val="solid"/>
              <a:miter/>
            </a:ln>
          </p:spPr>
        </p:sp>
        <p:sp>
          <p:nvSpPr>
            <p:cNvPr name="TextBox 54" id="54"/>
            <p:cNvSpPr txBox="true"/>
            <p:nvPr/>
          </p:nvSpPr>
          <p:spPr>
            <a:xfrm>
              <a:off x="0" y="-28575"/>
              <a:ext cx="689010" cy="341975"/>
            </a:xfrm>
            <a:prstGeom prst="rect">
              <a:avLst/>
            </a:prstGeom>
          </p:spPr>
          <p:txBody>
            <a:bodyPr anchor="ctr" rtlCol="false" tIns="50800" lIns="50800" bIns="50800" rIns="50800"/>
            <a:lstStyle/>
            <a:p>
              <a:pPr algn="ctr">
                <a:lnSpc>
                  <a:spcPts val="1959"/>
                </a:lnSpc>
                <a:spcBef>
                  <a:spcPct val="0"/>
                </a:spcBef>
              </a:pPr>
            </a:p>
          </p:txBody>
        </p:sp>
      </p:grpSp>
      <p:grpSp>
        <p:nvGrpSpPr>
          <p:cNvPr name="Group 55" id="55"/>
          <p:cNvGrpSpPr/>
          <p:nvPr/>
        </p:nvGrpSpPr>
        <p:grpSpPr>
          <a:xfrm rot="0">
            <a:off x="5945830" y="787626"/>
            <a:ext cx="5587520" cy="770830"/>
            <a:chOff x="0" y="0"/>
            <a:chExt cx="1274829" cy="175870"/>
          </a:xfrm>
        </p:grpSpPr>
        <p:sp>
          <p:nvSpPr>
            <p:cNvPr name="Freeform 56" id="56"/>
            <p:cNvSpPr/>
            <p:nvPr/>
          </p:nvSpPr>
          <p:spPr>
            <a:xfrm flipH="false" flipV="false" rot="0">
              <a:off x="0" y="0"/>
              <a:ext cx="1274829" cy="175870"/>
            </a:xfrm>
            <a:custGeom>
              <a:avLst/>
              <a:gdLst/>
              <a:ahLst/>
              <a:cxnLst/>
              <a:rect r="r" b="b" t="t" l="l"/>
              <a:pathLst>
                <a:path h="175870" w="1274829">
                  <a:moveTo>
                    <a:pt x="5542" y="0"/>
                  </a:moveTo>
                  <a:lnTo>
                    <a:pt x="1269286" y="0"/>
                  </a:lnTo>
                  <a:cubicBezTo>
                    <a:pt x="1270756" y="0"/>
                    <a:pt x="1272166" y="584"/>
                    <a:pt x="1273206" y="1623"/>
                  </a:cubicBezTo>
                  <a:cubicBezTo>
                    <a:pt x="1274245" y="2663"/>
                    <a:pt x="1274829" y="4072"/>
                    <a:pt x="1274829" y="5542"/>
                  </a:cubicBezTo>
                  <a:lnTo>
                    <a:pt x="1274829" y="170328"/>
                  </a:lnTo>
                  <a:cubicBezTo>
                    <a:pt x="1274829" y="173389"/>
                    <a:pt x="1272347" y="175870"/>
                    <a:pt x="1269286" y="175870"/>
                  </a:cubicBezTo>
                  <a:lnTo>
                    <a:pt x="5542" y="175870"/>
                  </a:lnTo>
                  <a:cubicBezTo>
                    <a:pt x="4072" y="175870"/>
                    <a:pt x="2663" y="175286"/>
                    <a:pt x="1623" y="174247"/>
                  </a:cubicBezTo>
                  <a:cubicBezTo>
                    <a:pt x="584" y="173207"/>
                    <a:pt x="0" y="171798"/>
                    <a:pt x="0" y="170328"/>
                  </a:cubicBezTo>
                  <a:lnTo>
                    <a:pt x="0" y="5542"/>
                  </a:lnTo>
                  <a:cubicBezTo>
                    <a:pt x="0" y="2481"/>
                    <a:pt x="2481" y="0"/>
                    <a:pt x="5542" y="0"/>
                  </a:cubicBezTo>
                  <a:close/>
                </a:path>
              </a:pathLst>
            </a:custGeom>
            <a:solidFill>
              <a:srgbClr val="0DA33B"/>
            </a:solidFill>
          </p:spPr>
        </p:sp>
        <p:sp>
          <p:nvSpPr>
            <p:cNvPr name="TextBox 57" id="57"/>
            <p:cNvSpPr txBox="true"/>
            <p:nvPr/>
          </p:nvSpPr>
          <p:spPr>
            <a:xfrm>
              <a:off x="0" y="-47625"/>
              <a:ext cx="1274829" cy="223495"/>
            </a:xfrm>
            <a:prstGeom prst="rect">
              <a:avLst/>
            </a:prstGeom>
          </p:spPr>
          <p:txBody>
            <a:bodyPr anchor="ctr" rtlCol="false" tIns="50800" lIns="50800" bIns="50800" rIns="50800"/>
            <a:lstStyle/>
            <a:p>
              <a:pPr algn="ctr">
                <a:lnSpc>
                  <a:spcPts val="3551"/>
                </a:lnSpc>
              </a:pPr>
              <a:r>
                <a:rPr lang="en-US" sz="2573" spc="252">
                  <a:solidFill>
                    <a:srgbClr val="FFFFFF"/>
                  </a:solidFill>
                  <a:latin typeface="Questrial"/>
                </a:rPr>
                <a:t>ANCIENT IRELAND</a:t>
              </a:r>
            </a:p>
          </p:txBody>
        </p:sp>
      </p:grpSp>
      <p:sp>
        <p:nvSpPr>
          <p:cNvPr name="TextBox 58" id="58"/>
          <p:cNvSpPr txBox="true"/>
          <p:nvPr/>
        </p:nvSpPr>
        <p:spPr>
          <a:xfrm rot="0">
            <a:off x="2501190" y="2007291"/>
            <a:ext cx="12511104" cy="1096083"/>
          </a:xfrm>
          <a:prstGeom prst="rect">
            <a:avLst/>
          </a:prstGeom>
        </p:spPr>
        <p:txBody>
          <a:bodyPr anchor="t" rtlCol="false" tIns="0" lIns="0" bIns="0" rIns="0">
            <a:spAutoFit/>
          </a:bodyPr>
          <a:lstStyle/>
          <a:p>
            <a:pPr algn="ctr">
              <a:lnSpc>
                <a:spcPts val="2832"/>
              </a:lnSpc>
              <a:spcBef>
                <a:spcPct val="0"/>
              </a:spcBef>
            </a:pPr>
            <a:r>
              <a:rPr lang="en-US" sz="2052" spc="201">
                <a:solidFill>
                  <a:srgbClr val="0DA33B"/>
                </a:solidFill>
                <a:latin typeface="Arial Bold"/>
              </a:rPr>
              <a:t>2.1 RECOGNISE </a:t>
            </a:r>
            <a:r>
              <a:rPr lang="en-US" sz="2052" spc="201">
                <a:solidFill>
                  <a:srgbClr val="000000"/>
                </a:solidFill>
                <a:latin typeface="Arial Bold"/>
              </a:rPr>
              <a:t>how a pattern of settlement and plantation influenced identity on the island of Ireland, referring to one example of a pattern of settlement, such as the growth of towns, and one plantation</a:t>
            </a:r>
          </a:p>
        </p:txBody>
      </p:sp>
      <p:sp>
        <p:nvSpPr>
          <p:cNvPr name="Freeform 59" id="59"/>
          <p:cNvSpPr/>
          <p:nvPr/>
        </p:nvSpPr>
        <p:spPr>
          <a:xfrm flipH="false" flipV="false" rot="0">
            <a:off x="14528878" y="84101"/>
            <a:ext cx="2063052" cy="2719015"/>
          </a:xfrm>
          <a:custGeom>
            <a:avLst/>
            <a:gdLst/>
            <a:ahLst/>
            <a:cxnLst/>
            <a:rect r="r" b="b" t="t" l="l"/>
            <a:pathLst>
              <a:path h="2719015" w="2063052">
                <a:moveTo>
                  <a:pt x="0" y="0"/>
                </a:moveTo>
                <a:lnTo>
                  <a:pt x="2063052" y="0"/>
                </a:lnTo>
                <a:lnTo>
                  <a:pt x="2063052" y="2719014"/>
                </a:lnTo>
                <a:lnTo>
                  <a:pt x="0" y="27190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0" id="60"/>
          <p:cNvSpPr/>
          <p:nvPr/>
        </p:nvSpPr>
        <p:spPr>
          <a:xfrm flipH="false" flipV="false" rot="0">
            <a:off x="12870807" y="4808644"/>
            <a:ext cx="1367261" cy="1367261"/>
          </a:xfrm>
          <a:custGeom>
            <a:avLst/>
            <a:gdLst/>
            <a:ahLst/>
            <a:cxnLst/>
            <a:rect r="r" b="b" t="t" l="l"/>
            <a:pathLst>
              <a:path h="1367261" w="1367261">
                <a:moveTo>
                  <a:pt x="0" y="0"/>
                </a:moveTo>
                <a:lnTo>
                  <a:pt x="1367260" y="0"/>
                </a:lnTo>
                <a:lnTo>
                  <a:pt x="1367260" y="1367261"/>
                </a:lnTo>
                <a:lnTo>
                  <a:pt x="0" y="13672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1" id="61"/>
          <p:cNvSpPr/>
          <p:nvPr/>
        </p:nvSpPr>
        <p:spPr>
          <a:xfrm flipH="false" flipV="false" rot="0">
            <a:off x="14964891" y="7371092"/>
            <a:ext cx="1243861" cy="1567069"/>
          </a:xfrm>
          <a:custGeom>
            <a:avLst/>
            <a:gdLst/>
            <a:ahLst/>
            <a:cxnLst/>
            <a:rect r="r" b="b" t="t" l="l"/>
            <a:pathLst>
              <a:path h="1567069" w="1243861">
                <a:moveTo>
                  <a:pt x="0" y="0"/>
                </a:moveTo>
                <a:lnTo>
                  <a:pt x="1243862" y="0"/>
                </a:lnTo>
                <a:lnTo>
                  <a:pt x="1243862" y="1567069"/>
                </a:lnTo>
                <a:lnTo>
                  <a:pt x="0" y="1567069"/>
                </a:lnTo>
                <a:lnTo>
                  <a:pt x="0" y="0"/>
                </a:lnTo>
                <a:close/>
              </a:path>
            </a:pathLst>
          </a:custGeom>
          <a:blipFill>
            <a:blip r:embed="rId6"/>
            <a:stretch>
              <a:fillRect l="0" t="0" r="0" b="0"/>
            </a:stretch>
          </a:blipFill>
        </p:spPr>
      </p:sp>
      <p:sp>
        <p:nvSpPr>
          <p:cNvPr name="Freeform 62" id="62"/>
          <p:cNvSpPr/>
          <p:nvPr/>
        </p:nvSpPr>
        <p:spPr>
          <a:xfrm flipH="false" flipV="false" rot="0">
            <a:off x="11141838" y="7576206"/>
            <a:ext cx="1144042" cy="1361955"/>
          </a:xfrm>
          <a:custGeom>
            <a:avLst/>
            <a:gdLst/>
            <a:ahLst/>
            <a:cxnLst/>
            <a:rect r="r" b="b" t="t" l="l"/>
            <a:pathLst>
              <a:path h="1361955" w="1144042">
                <a:moveTo>
                  <a:pt x="0" y="0"/>
                </a:moveTo>
                <a:lnTo>
                  <a:pt x="1144042" y="0"/>
                </a:lnTo>
                <a:lnTo>
                  <a:pt x="1144042" y="1361955"/>
                </a:lnTo>
                <a:lnTo>
                  <a:pt x="0" y="1361955"/>
                </a:lnTo>
                <a:lnTo>
                  <a:pt x="0" y="0"/>
                </a:lnTo>
                <a:close/>
              </a:path>
            </a:pathLst>
          </a:custGeom>
          <a:blipFill>
            <a:blip r:embed="rId7"/>
            <a:stretch>
              <a:fillRect l="0" t="0" r="0" b="0"/>
            </a:stretch>
          </a:blipFill>
        </p:spPr>
      </p:sp>
      <p:sp>
        <p:nvSpPr>
          <p:cNvPr name="Freeform 63" id="63"/>
          <p:cNvSpPr/>
          <p:nvPr/>
        </p:nvSpPr>
        <p:spPr>
          <a:xfrm flipH="false" flipV="false" rot="0">
            <a:off x="2921958" y="7572099"/>
            <a:ext cx="3520479" cy="1271773"/>
          </a:xfrm>
          <a:custGeom>
            <a:avLst/>
            <a:gdLst/>
            <a:ahLst/>
            <a:cxnLst/>
            <a:rect r="r" b="b" t="t" l="l"/>
            <a:pathLst>
              <a:path h="1271773" w="3520479">
                <a:moveTo>
                  <a:pt x="0" y="0"/>
                </a:moveTo>
                <a:lnTo>
                  <a:pt x="3520480" y="0"/>
                </a:lnTo>
                <a:lnTo>
                  <a:pt x="3520480" y="1271773"/>
                </a:lnTo>
                <a:lnTo>
                  <a:pt x="0" y="1271773"/>
                </a:lnTo>
                <a:lnTo>
                  <a:pt x="0" y="0"/>
                </a:lnTo>
                <a:close/>
              </a:path>
            </a:pathLst>
          </a:custGeom>
          <a:blipFill>
            <a:blip r:embed="rId8"/>
            <a:stretch>
              <a:fillRect l="0" t="0" r="0" b="0"/>
            </a:stretch>
          </a:blipFill>
        </p:spPr>
      </p:sp>
      <p:sp>
        <p:nvSpPr>
          <p:cNvPr name="Freeform 64" id="64"/>
          <p:cNvSpPr/>
          <p:nvPr/>
        </p:nvSpPr>
        <p:spPr>
          <a:xfrm flipH="false" flipV="false" rot="0">
            <a:off x="4904014" y="4775511"/>
            <a:ext cx="971523" cy="1400394"/>
          </a:xfrm>
          <a:custGeom>
            <a:avLst/>
            <a:gdLst/>
            <a:ahLst/>
            <a:cxnLst/>
            <a:rect r="r" b="b" t="t" l="l"/>
            <a:pathLst>
              <a:path h="1400394" w="971523">
                <a:moveTo>
                  <a:pt x="0" y="0"/>
                </a:moveTo>
                <a:lnTo>
                  <a:pt x="971523" y="0"/>
                </a:lnTo>
                <a:lnTo>
                  <a:pt x="971523" y="1400394"/>
                </a:lnTo>
                <a:lnTo>
                  <a:pt x="0" y="1400394"/>
                </a:lnTo>
                <a:lnTo>
                  <a:pt x="0" y="0"/>
                </a:lnTo>
                <a:close/>
              </a:path>
            </a:pathLst>
          </a:custGeom>
          <a:blipFill>
            <a:blip r:embed="rId9"/>
            <a:stretch>
              <a:fillRect l="0" t="0" r="0" b="0"/>
            </a:stretch>
          </a:blipFill>
        </p:spPr>
      </p:sp>
      <p:sp>
        <p:nvSpPr>
          <p:cNvPr name="Freeform 65" id="65"/>
          <p:cNvSpPr/>
          <p:nvPr/>
        </p:nvSpPr>
        <p:spPr>
          <a:xfrm flipH="false" flipV="false" rot="0">
            <a:off x="6933051" y="4808644"/>
            <a:ext cx="1635340" cy="1471806"/>
          </a:xfrm>
          <a:custGeom>
            <a:avLst/>
            <a:gdLst/>
            <a:ahLst/>
            <a:cxnLst/>
            <a:rect r="r" b="b" t="t" l="l"/>
            <a:pathLst>
              <a:path h="1471806" w="1635340">
                <a:moveTo>
                  <a:pt x="0" y="0"/>
                </a:moveTo>
                <a:lnTo>
                  <a:pt x="1635340" y="0"/>
                </a:lnTo>
                <a:lnTo>
                  <a:pt x="1635340" y="1471807"/>
                </a:lnTo>
                <a:lnTo>
                  <a:pt x="0" y="147180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66" id="66"/>
          <p:cNvSpPr/>
          <p:nvPr/>
        </p:nvSpPr>
        <p:spPr>
          <a:xfrm flipH="false" flipV="false" rot="5400000">
            <a:off x="9160409" y="7468994"/>
            <a:ext cx="1102945" cy="1477983"/>
          </a:xfrm>
          <a:custGeom>
            <a:avLst/>
            <a:gdLst/>
            <a:ahLst/>
            <a:cxnLst/>
            <a:rect r="r" b="b" t="t" l="l"/>
            <a:pathLst>
              <a:path h="1477983" w="1102945">
                <a:moveTo>
                  <a:pt x="0" y="0"/>
                </a:moveTo>
                <a:lnTo>
                  <a:pt x="1102945" y="0"/>
                </a:lnTo>
                <a:lnTo>
                  <a:pt x="1102945" y="1477983"/>
                </a:lnTo>
                <a:lnTo>
                  <a:pt x="0" y="147798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67" id="67"/>
          <p:cNvSpPr/>
          <p:nvPr/>
        </p:nvSpPr>
        <p:spPr>
          <a:xfrm flipH="false" flipV="false" rot="0">
            <a:off x="6933051" y="7467877"/>
            <a:ext cx="956316" cy="1375995"/>
          </a:xfrm>
          <a:custGeom>
            <a:avLst/>
            <a:gdLst/>
            <a:ahLst/>
            <a:cxnLst/>
            <a:rect r="r" b="b" t="t" l="l"/>
            <a:pathLst>
              <a:path h="1375995" w="956316">
                <a:moveTo>
                  <a:pt x="0" y="0"/>
                </a:moveTo>
                <a:lnTo>
                  <a:pt x="956316" y="0"/>
                </a:lnTo>
                <a:lnTo>
                  <a:pt x="956316" y="1375995"/>
                </a:lnTo>
                <a:lnTo>
                  <a:pt x="0" y="137599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68" id="68"/>
          <p:cNvSpPr/>
          <p:nvPr/>
        </p:nvSpPr>
        <p:spPr>
          <a:xfrm flipH="false" flipV="false" rot="0">
            <a:off x="15073021" y="3626529"/>
            <a:ext cx="1428106" cy="2505449"/>
          </a:xfrm>
          <a:custGeom>
            <a:avLst/>
            <a:gdLst/>
            <a:ahLst/>
            <a:cxnLst/>
            <a:rect r="r" b="b" t="t" l="l"/>
            <a:pathLst>
              <a:path h="2505449" w="1428106">
                <a:moveTo>
                  <a:pt x="0" y="0"/>
                </a:moveTo>
                <a:lnTo>
                  <a:pt x="1428105" y="0"/>
                </a:lnTo>
                <a:lnTo>
                  <a:pt x="1428105" y="2505448"/>
                </a:lnTo>
                <a:lnTo>
                  <a:pt x="0" y="250544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69" id="69"/>
          <p:cNvSpPr/>
          <p:nvPr/>
        </p:nvSpPr>
        <p:spPr>
          <a:xfrm flipH="false" flipV="false" rot="0">
            <a:off x="1033130" y="4094225"/>
            <a:ext cx="2005629" cy="2005629"/>
          </a:xfrm>
          <a:custGeom>
            <a:avLst/>
            <a:gdLst/>
            <a:ahLst/>
            <a:cxnLst/>
            <a:rect r="r" b="b" t="t" l="l"/>
            <a:pathLst>
              <a:path h="2005629" w="2005629">
                <a:moveTo>
                  <a:pt x="0" y="0"/>
                </a:moveTo>
                <a:lnTo>
                  <a:pt x="2005629" y="0"/>
                </a:lnTo>
                <a:lnTo>
                  <a:pt x="2005629" y="2005629"/>
                </a:lnTo>
                <a:lnTo>
                  <a:pt x="0" y="2005629"/>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70" id="70"/>
          <p:cNvSpPr/>
          <p:nvPr/>
        </p:nvSpPr>
        <p:spPr>
          <a:xfrm flipH="false" flipV="false" rot="0">
            <a:off x="11010211" y="4808644"/>
            <a:ext cx="1534093" cy="1367261"/>
          </a:xfrm>
          <a:custGeom>
            <a:avLst/>
            <a:gdLst/>
            <a:ahLst/>
            <a:cxnLst/>
            <a:rect r="r" b="b" t="t" l="l"/>
            <a:pathLst>
              <a:path h="1367261" w="1534093">
                <a:moveTo>
                  <a:pt x="0" y="0"/>
                </a:moveTo>
                <a:lnTo>
                  <a:pt x="1534093" y="0"/>
                </a:lnTo>
                <a:lnTo>
                  <a:pt x="1534093" y="1367261"/>
                </a:lnTo>
                <a:lnTo>
                  <a:pt x="0" y="1367261"/>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71" id="71"/>
          <p:cNvSpPr/>
          <p:nvPr/>
        </p:nvSpPr>
        <p:spPr>
          <a:xfrm flipH="false" flipV="false" rot="0">
            <a:off x="8925136" y="4830890"/>
            <a:ext cx="1568531" cy="1345015"/>
          </a:xfrm>
          <a:custGeom>
            <a:avLst/>
            <a:gdLst/>
            <a:ahLst/>
            <a:cxnLst/>
            <a:rect r="r" b="b" t="t" l="l"/>
            <a:pathLst>
              <a:path h="1345015" w="1568531">
                <a:moveTo>
                  <a:pt x="0" y="0"/>
                </a:moveTo>
                <a:lnTo>
                  <a:pt x="1568531" y="0"/>
                </a:lnTo>
                <a:lnTo>
                  <a:pt x="1568531" y="1345015"/>
                </a:lnTo>
                <a:lnTo>
                  <a:pt x="0" y="1345015"/>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TextBox 72" id="72"/>
          <p:cNvSpPr txBox="true"/>
          <p:nvPr/>
        </p:nvSpPr>
        <p:spPr>
          <a:xfrm rot="0">
            <a:off x="7411209" y="3509926"/>
            <a:ext cx="2687494" cy="1134466"/>
          </a:xfrm>
          <a:prstGeom prst="rect">
            <a:avLst/>
          </a:prstGeom>
        </p:spPr>
        <p:txBody>
          <a:bodyPr anchor="t" rtlCol="false" tIns="0" lIns="0" bIns="0" rIns="0">
            <a:spAutoFit/>
          </a:bodyPr>
          <a:lstStyle/>
          <a:p>
            <a:pPr algn="ctr" marL="0" indent="0" lvl="0">
              <a:lnSpc>
                <a:spcPts val="2240"/>
              </a:lnSpc>
              <a:spcBef>
                <a:spcPct val="0"/>
              </a:spcBef>
            </a:pPr>
            <a:r>
              <a:rPr lang="en-US" sz="1623" spc="159">
                <a:solidFill>
                  <a:srgbClr val="000000"/>
                </a:solidFill>
                <a:latin typeface="Arial Bold"/>
              </a:rPr>
              <a:t> </a:t>
            </a:r>
            <a:r>
              <a:rPr lang="en-US" sz="1623" spc="159">
                <a:solidFill>
                  <a:srgbClr val="0DA33B"/>
                </a:solidFill>
                <a:latin typeface="Arial Bold"/>
              </a:rPr>
              <a:t>Newgrange</a:t>
            </a:r>
            <a:r>
              <a:rPr lang="en-US" sz="1623" spc="159">
                <a:solidFill>
                  <a:srgbClr val="000000"/>
                </a:solidFill>
                <a:latin typeface="Arial Bold"/>
              </a:rPr>
              <a:t> is constructed in the </a:t>
            </a:r>
            <a:r>
              <a:rPr lang="en-US" sz="1623" spc="159">
                <a:solidFill>
                  <a:srgbClr val="0DA33B"/>
                </a:solidFill>
                <a:latin typeface="Arial Bold"/>
              </a:rPr>
              <a:t>Boyne Valley</a:t>
            </a:r>
            <a:r>
              <a:rPr lang="en-US" sz="1623" spc="159">
                <a:solidFill>
                  <a:srgbClr val="000000"/>
                </a:solidFill>
                <a:latin typeface="Arial Bold"/>
              </a:rPr>
              <a:t>, Co. Meath.</a:t>
            </a:r>
          </a:p>
        </p:txBody>
      </p:sp>
      <p:sp>
        <p:nvSpPr>
          <p:cNvPr name="TextBox 73" id="73"/>
          <p:cNvSpPr txBox="true"/>
          <p:nvPr/>
        </p:nvSpPr>
        <p:spPr>
          <a:xfrm rot="0">
            <a:off x="13374005" y="9282329"/>
            <a:ext cx="2687494" cy="582016"/>
          </a:xfrm>
          <a:prstGeom prst="rect">
            <a:avLst/>
          </a:prstGeom>
        </p:spPr>
        <p:txBody>
          <a:bodyPr anchor="t" rtlCol="false" tIns="0" lIns="0" bIns="0" rIns="0">
            <a:spAutoFit/>
          </a:bodyPr>
          <a:lstStyle/>
          <a:p>
            <a:pPr algn="ctr" marL="0" indent="0" lvl="0">
              <a:lnSpc>
                <a:spcPts val="2240"/>
              </a:lnSpc>
              <a:spcBef>
                <a:spcPct val="0"/>
              </a:spcBef>
            </a:pPr>
            <a:r>
              <a:rPr lang="en-US" sz="1623" spc="159">
                <a:solidFill>
                  <a:srgbClr val="000000"/>
                </a:solidFill>
                <a:latin typeface="Arial Bold"/>
              </a:rPr>
              <a:t>The arrival of </a:t>
            </a:r>
            <a:r>
              <a:rPr lang="en-US" sz="1623" spc="159">
                <a:solidFill>
                  <a:srgbClr val="0DA33B"/>
                </a:solidFill>
                <a:latin typeface="Arial Bold"/>
              </a:rPr>
              <a:t>Christianity </a:t>
            </a:r>
            <a:r>
              <a:rPr lang="en-US" sz="1623" spc="159">
                <a:solidFill>
                  <a:srgbClr val="000000"/>
                </a:solidFill>
                <a:latin typeface="Arial Bold"/>
              </a:rPr>
              <a:t>to Ireland</a:t>
            </a:r>
          </a:p>
        </p:txBody>
      </p:sp>
      <p:sp>
        <p:nvSpPr>
          <p:cNvPr name="TextBox 74" id="74"/>
          <p:cNvSpPr txBox="true"/>
          <p:nvPr/>
        </p:nvSpPr>
        <p:spPr>
          <a:xfrm rot="0">
            <a:off x="11370640" y="3481727"/>
            <a:ext cx="2687494" cy="1134466"/>
          </a:xfrm>
          <a:prstGeom prst="rect">
            <a:avLst/>
          </a:prstGeom>
        </p:spPr>
        <p:txBody>
          <a:bodyPr anchor="t" rtlCol="false" tIns="0" lIns="0" bIns="0" rIns="0">
            <a:spAutoFit/>
          </a:bodyPr>
          <a:lstStyle/>
          <a:p>
            <a:pPr algn="ctr">
              <a:lnSpc>
                <a:spcPts val="2240"/>
              </a:lnSpc>
            </a:pPr>
            <a:r>
              <a:rPr lang="en-US" sz="1623" spc="159">
                <a:solidFill>
                  <a:srgbClr val="000000"/>
                </a:solidFill>
                <a:latin typeface="Arial Bold"/>
              </a:rPr>
              <a:t>The </a:t>
            </a:r>
            <a:r>
              <a:rPr lang="en-US" sz="1623" spc="159">
                <a:solidFill>
                  <a:srgbClr val="0DA33B"/>
                </a:solidFill>
                <a:latin typeface="Arial Bold"/>
              </a:rPr>
              <a:t>Iron Age</a:t>
            </a:r>
          </a:p>
          <a:p>
            <a:pPr algn="ctr">
              <a:lnSpc>
                <a:spcPts val="2240"/>
              </a:lnSpc>
            </a:pPr>
            <a:r>
              <a:rPr lang="en-US" sz="1623" spc="159">
                <a:solidFill>
                  <a:srgbClr val="000000"/>
                </a:solidFill>
                <a:latin typeface="Arial Bold"/>
              </a:rPr>
              <a:t>Iron replaced Bronze</a:t>
            </a:r>
          </a:p>
          <a:p>
            <a:pPr algn="ctr" marL="0" indent="0" lvl="0">
              <a:lnSpc>
                <a:spcPts val="2240"/>
              </a:lnSpc>
              <a:spcBef>
                <a:spcPct val="0"/>
              </a:spcBef>
            </a:pPr>
            <a:r>
              <a:rPr lang="en-US" sz="1623" spc="159">
                <a:solidFill>
                  <a:srgbClr val="000000"/>
                </a:solidFill>
                <a:latin typeface="Arial Bold"/>
              </a:rPr>
              <a:t>The arrival of </a:t>
            </a:r>
            <a:r>
              <a:rPr lang="en-US" sz="1623" spc="159">
                <a:solidFill>
                  <a:srgbClr val="0DA33B"/>
                </a:solidFill>
                <a:latin typeface="Arial Bold"/>
              </a:rPr>
              <a:t>the Celts</a:t>
            </a:r>
            <a:r>
              <a:rPr lang="en-US" sz="1623" spc="159">
                <a:solidFill>
                  <a:srgbClr val="000000"/>
                </a:solidFill>
                <a:latin typeface="Arial Bold"/>
              </a:rPr>
              <a:t> to Ireland</a:t>
            </a:r>
          </a:p>
        </p:txBody>
      </p:sp>
      <p:sp>
        <p:nvSpPr>
          <p:cNvPr name="TextBox 75" id="75"/>
          <p:cNvSpPr txBox="true"/>
          <p:nvPr/>
        </p:nvSpPr>
        <p:spPr>
          <a:xfrm rot="0">
            <a:off x="9451036" y="9143170"/>
            <a:ext cx="2687494" cy="858241"/>
          </a:xfrm>
          <a:prstGeom prst="rect">
            <a:avLst/>
          </a:prstGeom>
        </p:spPr>
        <p:txBody>
          <a:bodyPr anchor="t" rtlCol="false" tIns="0" lIns="0" bIns="0" rIns="0">
            <a:spAutoFit/>
          </a:bodyPr>
          <a:lstStyle/>
          <a:p>
            <a:pPr algn="ctr">
              <a:lnSpc>
                <a:spcPts val="2240"/>
              </a:lnSpc>
            </a:pPr>
            <a:r>
              <a:rPr lang="en-US" sz="1623" spc="159">
                <a:solidFill>
                  <a:srgbClr val="000000"/>
                </a:solidFill>
                <a:latin typeface="Arial Bold"/>
              </a:rPr>
              <a:t>The</a:t>
            </a:r>
            <a:r>
              <a:rPr lang="en-US" sz="1623" spc="159">
                <a:solidFill>
                  <a:srgbClr val="0DA33B"/>
                </a:solidFill>
                <a:latin typeface="Arial Bold"/>
              </a:rPr>
              <a:t> Bronze Age</a:t>
            </a:r>
          </a:p>
          <a:p>
            <a:pPr algn="ctr" marL="0" indent="0" lvl="0">
              <a:lnSpc>
                <a:spcPts val="2240"/>
              </a:lnSpc>
              <a:spcBef>
                <a:spcPct val="0"/>
              </a:spcBef>
            </a:pPr>
            <a:r>
              <a:rPr lang="en-US" sz="1623" spc="159">
                <a:solidFill>
                  <a:srgbClr val="000000"/>
                </a:solidFill>
                <a:latin typeface="Arial Bold"/>
              </a:rPr>
              <a:t>The first recorded use of metal in Ireland</a:t>
            </a:r>
          </a:p>
        </p:txBody>
      </p:sp>
      <p:sp>
        <p:nvSpPr>
          <p:cNvPr name="TextBox 76" id="76"/>
          <p:cNvSpPr txBox="true"/>
          <p:nvPr/>
        </p:nvSpPr>
        <p:spPr>
          <a:xfrm rot="0">
            <a:off x="5263089" y="9004011"/>
            <a:ext cx="2687494" cy="1134466"/>
          </a:xfrm>
          <a:prstGeom prst="rect">
            <a:avLst/>
          </a:prstGeom>
        </p:spPr>
        <p:txBody>
          <a:bodyPr anchor="t" rtlCol="false" tIns="0" lIns="0" bIns="0" rIns="0">
            <a:spAutoFit/>
          </a:bodyPr>
          <a:lstStyle/>
          <a:p>
            <a:pPr algn="ctr">
              <a:lnSpc>
                <a:spcPts val="2240"/>
              </a:lnSpc>
            </a:pPr>
            <a:r>
              <a:rPr lang="en-US" sz="1623" spc="159">
                <a:solidFill>
                  <a:srgbClr val="000000"/>
                </a:solidFill>
                <a:latin typeface="Arial Bold"/>
              </a:rPr>
              <a:t>The </a:t>
            </a:r>
            <a:r>
              <a:rPr lang="en-US" sz="1623" spc="159">
                <a:solidFill>
                  <a:srgbClr val="0DA33B"/>
                </a:solidFill>
                <a:latin typeface="Arial Bold"/>
              </a:rPr>
              <a:t>New Stone Age</a:t>
            </a:r>
          </a:p>
          <a:p>
            <a:pPr algn="ctr">
              <a:lnSpc>
                <a:spcPts val="2240"/>
              </a:lnSpc>
            </a:pPr>
            <a:r>
              <a:rPr lang="en-US" sz="1623" spc="159">
                <a:solidFill>
                  <a:srgbClr val="000000"/>
                </a:solidFill>
                <a:latin typeface="Arial Bold"/>
              </a:rPr>
              <a:t>(</a:t>
            </a:r>
            <a:r>
              <a:rPr lang="en-US" sz="1623" spc="159">
                <a:solidFill>
                  <a:srgbClr val="0DA33B"/>
                </a:solidFill>
                <a:latin typeface="Arial Bold"/>
              </a:rPr>
              <a:t>Neolithic</a:t>
            </a:r>
            <a:r>
              <a:rPr lang="en-US" sz="1623" spc="159">
                <a:solidFill>
                  <a:srgbClr val="000000"/>
                </a:solidFill>
                <a:latin typeface="Arial Bold"/>
              </a:rPr>
              <a:t>)</a:t>
            </a:r>
          </a:p>
          <a:p>
            <a:pPr algn="ctr" marL="0" indent="0" lvl="0">
              <a:lnSpc>
                <a:spcPts val="2240"/>
              </a:lnSpc>
              <a:spcBef>
                <a:spcPct val="0"/>
              </a:spcBef>
            </a:pPr>
            <a:r>
              <a:rPr lang="en-US" sz="1623" spc="159">
                <a:solidFill>
                  <a:srgbClr val="000000"/>
                </a:solidFill>
                <a:latin typeface="Arial Bold"/>
              </a:rPr>
              <a:t>The first farmers in Ireland</a:t>
            </a:r>
          </a:p>
        </p:txBody>
      </p:sp>
      <p:sp>
        <p:nvSpPr>
          <p:cNvPr name="TextBox 77" id="77"/>
          <p:cNvSpPr txBox="true"/>
          <p:nvPr/>
        </p:nvSpPr>
        <p:spPr>
          <a:xfrm rot="0">
            <a:off x="3402675" y="3481727"/>
            <a:ext cx="2687494" cy="1134466"/>
          </a:xfrm>
          <a:prstGeom prst="rect">
            <a:avLst/>
          </a:prstGeom>
        </p:spPr>
        <p:txBody>
          <a:bodyPr anchor="t" rtlCol="false" tIns="0" lIns="0" bIns="0" rIns="0">
            <a:spAutoFit/>
          </a:bodyPr>
          <a:lstStyle/>
          <a:p>
            <a:pPr algn="ctr">
              <a:lnSpc>
                <a:spcPts val="2240"/>
              </a:lnSpc>
            </a:pPr>
            <a:r>
              <a:rPr lang="en-US" sz="1623" spc="159">
                <a:solidFill>
                  <a:srgbClr val="000000"/>
                </a:solidFill>
                <a:latin typeface="Arial Bold"/>
              </a:rPr>
              <a:t>The </a:t>
            </a:r>
            <a:r>
              <a:rPr lang="en-US" sz="1623" spc="159">
                <a:solidFill>
                  <a:srgbClr val="0DA33B"/>
                </a:solidFill>
                <a:latin typeface="Arial Bold"/>
              </a:rPr>
              <a:t>Middle Stone Age</a:t>
            </a:r>
          </a:p>
          <a:p>
            <a:pPr algn="ctr">
              <a:lnSpc>
                <a:spcPts val="2240"/>
              </a:lnSpc>
            </a:pPr>
            <a:r>
              <a:rPr lang="en-US" sz="1623" spc="159">
                <a:solidFill>
                  <a:srgbClr val="000000"/>
                </a:solidFill>
                <a:latin typeface="Arial Bold"/>
              </a:rPr>
              <a:t>(</a:t>
            </a:r>
            <a:r>
              <a:rPr lang="en-US" sz="1623" spc="159">
                <a:solidFill>
                  <a:srgbClr val="0DA33B"/>
                </a:solidFill>
                <a:latin typeface="Arial Bold"/>
              </a:rPr>
              <a:t>Mesolithic</a:t>
            </a:r>
            <a:r>
              <a:rPr lang="en-US" sz="1623" spc="159">
                <a:solidFill>
                  <a:srgbClr val="000000"/>
                </a:solidFill>
                <a:latin typeface="Arial Bold"/>
              </a:rPr>
              <a:t>)</a:t>
            </a:r>
          </a:p>
          <a:p>
            <a:pPr algn="ctr" marL="0" indent="0" lvl="0">
              <a:lnSpc>
                <a:spcPts val="2240"/>
              </a:lnSpc>
              <a:spcBef>
                <a:spcPct val="0"/>
              </a:spcBef>
            </a:pPr>
            <a:r>
              <a:rPr lang="en-US" sz="1623" spc="159">
                <a:solidFill>
                  <a:srgbClr val="000000"/>
                </a:solidFill>
                <a:latin typeface="Arial Bold"/>
              </a:rPr>
              <a:t>The first people in Ireland</a:t>
            </a:r>
          </a:p>
        </p:txBody>
      </p:sp>
      <p:sp>
        <p:nvSpPr>
          <p:cNvPr name="TextBox 78" id="78"/>
          <p:cNvSpPr txBox="true"/>
          <p:nvPr/>
        </p:nvSpPr>
        <p:spPr>
          <a:xfrm rot="0">
            <a:off x="1452082" y="9001873"/>
            <a:ext cx="2687494" cy="1134466"/>
          </a:xfrm>
          <a:prstGeom prst="rect">
            <a:avLst/>
          </a:prstGeom>
        </p:spPr>
        <p:txBody>
          <a:bodyPr anchor="t" rtlCol="false" tIns="0" lIns="0" bIns="0" rIns="0">
            <a:spAutoFit/>
          </a:bodyPr>
          <a:lstStyle/>
          <a:p>
            <a:pPr algn="ctr">
              <a:lnSpc>
                <a:spcPts val="2240"/>
              </a:lnSpc>
            </a:pPr>
            <a:r>
              <a:rPr lang="en-US" sz="1623" spc="159">
                <a:solidFill>
                  <a:srgbClr val="000000"/>
                </a:solidFill>
                <a:latin typeface="Arial Bold"/>
              </a:rPr>
              <a:t>The </a:t>
            </a:r>
            <a:r>
              <a:rPr lang="en-US" sz="1623" spc="159">
                <a:solidFill>
                  <a:srgbClr val="0DA33B"/>
                </a:solidFill>
                <a:latin typeface="Arial Bold"/>
              </a:rPr>
              <a:t>Old Stone Age</a:t>
            </a:r>
          </a:p>
          <a:p>
            <a:pPr algn="ctr">
              <a:lnSpc>
                <a:spcPts val="2240"/>
              </a:lnSpc>
            </a:pPr>
            <a:r>
              <a:rPr lang="en-US" sz="1623" spc="159">
                <a:solidFill>
                  <a:srgbClr val="000000"/>
                </a:solidFill>
                <a:latin typeface="Arial Bold"/>
              </a:rPr>
              <a:t> (</a:t>
            </a:r>
            <a:r>
              <a:rPr lang="en-US" sz="1623" spc="159">
                <a:solidFill>
                  <a:srgbClr val="0DA33B"/>
                </a:solidFill>
                <a:latin typeface="Arial Bold"/>
              </a:rPr>
              <a:t>Paleolithic</a:t>
            </a:r>
            <a:r>
              <a:rPr lang="en-US" sz="1623" spc="159">
                <a:solidFill>
                  <a:srgbClr val="000000"/>
                </a:solidFill>
                <a:latin typeface="Arial Bold"/>
              </a:rPr>
              <a:t>)</a:t>
            </a:r>
          </a:p>
          <a:p>
            <a:pPr algn="ctr" marL="0" indent="0" lvl="0">
              <a:lnSpc>
                <a:spcPts val="2240"/>
              </a:lnSpc>
              <a:spcBef>
                <a:spcPct val="0"/>
              </a:spcBef>
            </a:pPr>
            <a:r>
              <a:rPr lang="en-US" sz="1623" spc="159">
                <a:solidFill>
                  <a:srgbClr val="000000"/>
                </a:solidFill>
                <a:latin typeface="Arial Bold"/>
              </a:rPr>
              <a:t>No evidence of people living in Ireland</a:t>
            </a:r>
          </a:p>
        </p:txBody>
      </p:sp>
      <p:sp>
        <p:nvSpPr>
          <p:cNvPr name="TextBox 79" id="79"/>
          <p:cNvSpPr txBox="true"/>
          <p:nvPr/>
        </p:nvSpPr>
        <p:spPr>
          <a:xfrm rot="0">
            <a:off x="7163044" y="-62546"/>
            <a:ext cx="3187397" cy="452692"/>
          </a:xfrm>
          <a:prstGeom prst="rect">
            <a:avLst/>
          </a:prstGeom>
        </p:spPr>
        <p:txBody>
          <a:bodyPr anchor="t" rtlCol="false" tIns="0" lIns="0" bIns="0" rIns="0">
            <a:spAutoFit/>
          </a:bodyPr>
          <a:lstStyle/>
          <a:p>
            <a:pPr algn="ctr">
              <a:lnSpc>
                <a:spcPts val="3398"/>
              </a:lnSpc>
            </a:pPr>
            <a:r>
              <a:rPr lang="en-US" sz="2427">
                <a:solidFill>
                  <a:srgbClr val="0DA33B"/>
                </a:solidFill>
                <a:latin typeface="Old Standard Bold"/>
              </a:rPr>
              <a:t>Chapter 3</a:t>
            </a:r>
          </a:p>
        </p:txBody>
      </p:sp>
      <p:sp>
        <p:nvSpPr>
          <p:cNvPr name="TextBox 80" id="80"/>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81" id="81"/>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grpSp>
        <p:nvGrpSpPr>
          <p:cNvPr name="Group 82" id="82"/>
          <p:cNvGrpSpPr/>
          <p:nvPr/>
        </p:nvGrpSpPr>
        <p:grpSpPr>
          <a:xfrm rot="-5400000">
            <a:off x="-1008560" y="8030951"/>
            <a:ext cx="3950410" cy="561689"/>
            <a:chOff x="0" y="0"/>
            <a:chExt cx="5267213" cy="748919"/>
          </a:xfrm>
        </p:grpSpPr>
        <p:sp>
          <p:nvSpPr>
            <p:cNvPr name="Freeform 83" id="83"/>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84" id="84"/>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26">
                <a:extLst>
                  <a:ext uri="{96DAC541-7B7A-43D3-8B79-37D633B846F1}">
                    <asvg:svgBlip xmlns:asvg="http://schemas.microsoft.com/office/drawing/2016/SVG/main" r:embed="rId27"/>
                  </a:ext>
                </a:extLst>
              </a:blip>
              <a:stretch>
                <a:fillRect l="0" t="0" r="0" b="0"/>
              </a:stretch>
            </a:blipFill>
          </p:spPr>
        </p:sp>
        <p:sp>
          <p:nvSpPr>
            <p:cNvPr name="TextBox 85" id="85"/>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372159"/>
            <a:ext cx="18288000" cy="1704977"/>
          </a:xfrm>
          <a:prstGeom prst="rect">
            <a:avLst/>
          </a:prstGeom>
        </p:spPr>
        <p:txBody>
          <a:bodyPr anchor="t" rtlCol="false" tIns="0" lIns="0" bIns="0" rIns="0">
            <a:spAutoFit/>
          </a:bodyPr>
          <a:lstStyle/>
          <a:p>
            <a:pPr algn="ctr">
              <a:lnSpc>
                <a:spcPts val="12599"/>
              </a:lnSpc>
            </a:pPr>
            <a:r>
              <a:rPr lang="en-US" sz="8999" spc="404">
                <a:solidFill>
                  <a:srgbClr val="004716"/>
                </a:solidFill>
                <a:latin typeface="Arial Bold"/>
              </a:rPr>
              <a:t>3.5: SUMMARY</a:t>
            </a:r>
          </a:p>
        </p:txBody>
      </p:sp>
      <p:sp>
        <p:nvSpPr>
          <p:cNvPr name="TextBox 4" id="4"/>
          <p:cNvSpPr txBox="true"/>
          <p:nvPr/>
        </p:nvSpPr>
        <p:spPr>
          <a:xfrm rot="0">
            <a:off x="258123" y="3753161"/>
            <a:ext cx="17584398" cy="1323975"/>
          </a:xfrm>
          <a:prstGeom prst="rect">
            <a:avLst/>
          </a:prstGeom>
        </p:spPr>
        <p:txBody>
          <a:bodyPr anchor="t" rtlCol="false" tIns="0" lIns="0" bIns="0" rIns="0">
            <a:spAutoFit/>
          </a:bodyPr>
          <a:lstStyle/>
          <a:p>
            <a:pPr algn="ctr">
              <a:lnSpc>
                <a:spcPts val="10349"/>
              </a:lnSpc>
            </a:pPr>
            <a:r>
              <a:rPr lang="en-US" sz="8999" spc="2699">
                <a:solidFill>
                  <a:srgbClr val="F0F4F8"/>
                </a:solidFill>
                <a:latin typeface="Daydream"/>
              </a:rPr>
              <a:t>3.5: Summary</a:t>
            </a:r>
          </a:p>
        </p:txBody>
      </p:sp>
      <p:sp>
        <p:nvSpPr>
          <p:cNvPr name="TextBox 5" id="5"/>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sz="3004">
                <a:solidFill>
                  <a:srgbClr val="FFFFFF"/>
                </a:solidFill>
                <a:latin typeface="Old Standard Bold"/>
              </a:rPr>
              <a:t>Chapter 3</a:t>
            </a:r>
          </a:p>
        </p:txBody>
      </p:sp>
      <p:grpSp>
        <p:nvGrpSpPr>
          <p:cNvPr name="Group 6" id="6"/>
          <p:cNvGrpSpPr/>
          <p:nvPr/>
        </p:nvGrpSpPr>
        <p:grpSpPr>
          <a:xfrm rot="0">
            <a:off x="14337590" y="9725311"/>
            <a:ext cx="3950410" cy="561689"/>
            <a:chOff x="0" y="0"/>
            <a:chExt cx="5267213" cy="748919"/>
          </a:xfrm>
        </p:grpSpPr>
        <p:sp>
          <p:nvSpPr>
            <p:cNvPr name="Freeform 7" id="7"/>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
        <p:nvSpPr>
          <p:cNvPr name="TextBox 10" id="10"/>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a:solidFill>
                  <a:srgbClr val="0DA33B"/>
                </a:solidFill>
                <a:latin typeface="Arial Bold"/>
              </a:rPr>
              <a:t>Strand Two: The History of Ireland</a:t>
            </a:r>
          </a:p>
        </p:txBody>
      </p:sp>
      <p:sp>
        <p:nvSpPr>
          <p:cNvPr name="TextBox 11" id="11"/>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a:solidFill>
                  <a:srgbClr val="FFFFFF"/>
                </a:solidFill>
                <a:latin typeface="Old Standard Bold"/>
              </a:rPr>
              <a:t>8,000 BC to AD 400</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7" id="7"/>
          <p:cNvSpPr txBox="true"/>
          <p:nvPr/>
        </p:nvSpPr>
        <p:spPr>
          <a:xfrm rot="0">
            <a:off x="1028700" y="847725"/>
            <a:ext cx="15609955" cy="866774"/>
          </a:xfrm>
          <a:prstGeom prst="rect">
            <a:avLst/>
          </a:prstGeom>
        </p:spPr>
        <p:txBody>
          <a:bodyPr anchor="t" rtlCol="false" tIns="0" lIns="0" bIns="0" rIns="0">
            <a:spAutoFit/>
          </a:bodyPr>
          <a:lstStyle/>
          <a:p>
            <a:pPr algn="l">
              <a:lnSpc>
                <a:spcPts val="6300"/>
              </a:lnSpc>
            </a:pPr>
            <a:r>
              <a:rPr lang="en-US" sz="4500">
                <a:solidFill>
                  <a:srgbClr val="004716"/>
                </a:solidFill>
                <a:latin typeface="Arial Bold"/>
              </a:rPr>
              <a:t>In this chapter, we have learned that...</a:t>
            </a:r>
          </a:p>
        </p:txBody>
      </p:sp>
      <p:sp>
        <p:nvSpPr>
          <p:cNvPr name="TextBox 8" id="8"/>
          <p:cNvSpPr txBox="true"/>
          <p:nvPr/>
        </p:nvSpPr>
        <p:spPr>
          <a:xfrm rot="0">
            <a:off x="1028700" y="2149474"/>
            <a:ext cx="15609955" cy="7042150"/>
          </a:xfrm>
          <a:prstGeom prst="rect">
            <a:avLst/>
          </a:prstGeom>
        </p:spPr>
        <p:txBody>
          <a:bodyPr anchor="t" rtlCol="false" tIns="0" lIns="0" bIns="0" rIns="0">
            <a:spAutoFit/>
          </a:bodyPr>
          <a:lstStyle/>
          <a:p>
            <a:pPr algn="l" marL="539749" indent="-269875" lvl="1">
              <a:lnSpc>
                <a:spcPts val="3499"/>
              </a:lnSpc>
              <a:buFont typeface="Arial"/>
              <a:buChar char="•"/>
            </a:pPr>
            <a:r>
              <a:rPr lang="en-US" sz="2499">
                <a:solidFill>
                  <a:srgbClr val="000000"/>
                </a:solidFill>
                <a:latin typeface="Arial"/>
              </a:rPr>
              <a:t>The epochs of the Stone Age (encompassing the Mesolithic and Neolithic periods) and the Bronze Age denote Ireland's prehistoric era - a time devoid of any known written records. The dawn of the Iron Age ushered in the introduction of ogham, marking Ireland's earliest foray into written script.</a:t>
            </a:r>
          </a:p>
          <a:p>
            <a:pPr algn="l" marL="539749" indent="-269875" lvl="1">
              <a:lnSpc>
                <a:spcPts val="3499"/>
              </a:lnSpc>
              <a:buFont typeface="Arial"/>
              <a:buChar char="•"/>
            </a:pPr>
            <a:r>
              <a:rPr lang="en-US" sz="2499">
                <a:solidFill>
                  <a:srgbClr val="000000"/>
                </a:solidFill>
                <a:latin typeface="Arial"/>
              </a:rPr>
              <a:t>During the Mesolithic era, Ireland's inaugural inhabitants arrived, characterised by their hunter-gatherer lifestyle. Their existence was underpinned by the use of stone tools and weapons, a nomadic way of life, and the practice of cremating their deceased.</a:t>
            </a:r>
          </a:p>
          <a:p>
            <a:pPr algn="l" marL="539749" indent="-269875" lvl="1">
              <a:lnSpc>
                <a:spcPts val="3499"/>
              </a:lnSpc>
              <a:buFont typeface="Arial"/>
              <a:buChar char="•"/>
            </a:pPr>
            <a:r>
              <a:rPr lang="en-US" sz="2499">
                <a:solidFill>
                  <a:srgbClr val="000000"/>
                </a:solidFill>
                <a:latin typeface="Arial"/>
              </a:rPr>
              <a:t>The Neolithic period bore witness to a significant shift in lifestyle, with the introduction of farming to Ireland. Now, people began to settle, constructing permanent dwellings, cultivating crops, and rearing livestock. This era also saw the construction of grand tombs, such as passage tombs, portal dolmens, and court cairns, for their deceased, showcasing a shift in burial practices.</a:t>
            </a:r>
          </a:p>
          <a:p>
            <a:pPr algn="l" marL="539749" indent="-269875" lvl="1">
              <a:lnSpc>
                <a:spcPts val="3499"/>
              </a:lnSpc>
              <a:buFont typeface="Arial"/>
              <a:buChar char="•"/>
            </a:pPr>
            <a:r>
              <a:rPr lang="en-US" sz="2499">
                <a:solidFill>
                  <a:srgbClr val="000000"/>
                </a:solidFill>
                <a:latin typeface="Arial"/>
              </a:rPr>
              <a:t>The advent of the Bronze Age brought with it the commonality of metal tools and weaponry in Ireland. People continued to farm and began to dwell in larger residences, bolstered by wooden fortifications for protection. Burial practices evolved further, with graves diminishing in size.</a:t>
            </a:r>
          </a:p>
          <a:p>
            <a:pPr algn="l" marL="539749" indent="-269875" lvl="1">
              <a:lnSpc>
                <a:spcPts val="3499"/>
              </a:lnSpc>
              <a:buFont typeface="Arial"/>
              <a:buChar char="•"/>
            </a:pPr>
            <a:r>
              <a:rPr lang="en-US" sz="2499">
                <a:solidFill>
                  <a:srgbClr val="000000"/>
                </a:solidFill>
                <a:latin typeface="Arial"/>
              </a:rPr>
              <a:t>The Iron Age witnessed the arrival of a new group in Ireland - the Celts. Characterised by their structured society, the Celts came to dominate the cultural and social landscape of Ireland, a domination that persisted until Christianity's arrival on the island.</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7" id="7"/>
          <p:cNvSpPr txBox="true"/>
          <p:nvPr/>
        </p:nvSpPr>
        <p:spPr>
          <a:xfrm rot="0">
            <a:off x="1028700" y="847725"/>
            <a:ext cx="15609955" cy="866774"/>
          </a:xfrm>
          <a:prstGeom prst="rect">
            <a:avLst/>
          </a:prstGeom>
        </p:spPr>
        <p:txBody>
          <a:bodyPr anchor="t" rtlCol="false" tIns="0" lIns="0" bIns="0" rIns="0">
            <a:spAutoFit/>
          </a:bodyPr>
          <a:lstStyle/>
          <a:p>
            <a:pPr algn="l">
              <a:lnSpc>
                <a:spcPts val="6300"/>
              </a:lnSpc>
            </a:pPr>
            <a:r>
              <a:rPr lang="en-US" sz="4500">
                <a:solidFill>
                  <a:srgbClr val="004716"/>
                </a:solidFill>
                <a:latin typeface="Arial Bold"/>
              </a:rPr>
              <a:t>Check Your Learning (pg. 12, Chronicles, 1st Edition)</a:t>
            </a:r>
          </a:p>
        </p:txBody>
      </p:sp>
      <p:sp>
        <p:nvSpPr>
          <p:cNvPr name="TextBox 8" id="8"/>
          <p:cNvSpPr txBox="true"/>
          <p:nvPr/>
        </p:nvSpPr>
        <p:spPr>
          <a:xfrm rot="0">
            <a:off x="1028700" y="2149474"/>
            <a:ext cx="15609955" cy="6604000"/>
          </a:xfrm>
          <a:prstGeom prst="rect">
            <a:avLst/>
          </a:prstGeom>
        </p:spPr>
        <p:txBody>
          <a:bodyPr anchor="t" rtlCol="false" tIns="0" lIns="0" bIns="0" rIns="0">
            <a:spAutoFit/>
          </a:bodyPr>
          <a:lstStyle/>
          <a:p>
            <a:pPr algn="l" marL="539749" indent="-269875" lvl="1">
              <a:lnSpc>
                <a:spcPts val="3499"/>
              </a:lnSpc>
              <a:buAutoNum type="arabicPeriod" startAt="1"/>
            </a:pPr>
            <a:r>
              <a:rPr lang="en-US" sz="2499">
                <a:solidFill>
                  <a:srgbClr val="FF3131"/>
                </a:solidFill>
                <a:latin typeface="Arial"/>
              </a:rPr>
              <a:t>Place the following periods into chronological order: Bronze Age, Neolithic Period, Iron Age, Mesolithic Period, Palaeolithic Period. </a:t>
            </a:r>
          </a:p>
          <a:p>
            <a:pPr algn="l" marL="539749" indent="-269875" lvl="1">
              <a:lnSpc>
                <a:spcPts val="3499"/>
              </a:lnSpc>
              <a:buAutoNum type="arabicPeriod" startAt="1"/>
            </a:pPr>
            <a:r>
              <a:rPr lang="en-US" sz="2499">
                <a:solidFill>
                  <a:srgbClr val="10A30D"/>
                </a:solidFill>
                <a:latin typeface="Arial"/>
              </a:rPr>
              <a:t>How did people cross from Scotland to Ireland in Mesolithic times?</a:t>
            </a:r>
          </a:p>
          <a:p>
            <a:pPr algn="l" marL="539749" indent="-269875" lvl="1">
              <a:lnSpc>
                <a:spcPts val="3499"/>
              </a:lnSpc>
              <a:buAutoNum type="arabicPeriod" startAt="1"/>
            </a:pPr>
            <a:r>
              <a:rPr lang="en-US" sz="2499">
                <a:solidFill>
                  <a:srgbClr val="FF3131"/>
                </a:solidFill>
                <a:latin typeface="Arial"/>
              </a:rPr>
              <a:t>Relating to the Mesolithic Period, give one piece of information about each of the following: (a) housing, (b) work, (c) burial customs.</a:t>
            </a:r>
          </a:p>
          <a:p>
            <a:pPr algn="l" marL="539749" indent="-269875" lvl="1">
              <a:lnSpc>
                <a:spcPts val="3499"/>
              </a:lnSpc>
              <a:buAutoNum type="arabicPeriod" startAt="1"/>
            </a:pPr>
            <a:r>
              <a:rPr lang="en-US" sz="2499">
                <a:solidFill>
                  <a:srgbClr val="10A30D"/>
                </a:solidFill>
                <a:latin typeface="Arial"/>
              </a:rPr>
              <a:t>When did farmers first arrive in Ireland?</a:t>
            </a:r>
          </a:p>
          <a:p>
            <a:pPr algn="l" marL="539749" indent="-269875" lvl="1">
              <a:lnSpc>
                <a:spcPts val="3499"/>
              </a:lnSpc>
              <a:buAutoNum type="arabicPeriod" startAt="1"/>
            </a:pPr>
            <a:r>
              <a:rPr lang="en-US" sz="2499">
                <a:solidFill>
                  <a:srgbClr val="FF3131"/>
                </a:solidFill>
                <a:latin typeface="Arial"/>
              </a:rPr>
              <a:t>Relating to the Neolithic period, give one piece of information about each of the following: (a) housing, (b) work, (c) burial customs.</a:t>
            </a:r>
          </a:p>
          <a:p>
            <a:pPr algn="l" marL="539749" indent="-269875" lvl="1">
              <a:lnSpc>
                <a:spcPts val="3499"/>
              </a:lnSpc>
              <a:buAutoNum type="arabicPeriod" startAt="1"/>
            </a:pPr>
            <a:r>
              <a:rPr lang="en-US" sz="2499">
                <a:solidFill>
                  <a:srgbClr val="10A30D"/>
                </a:solidFill>
                <a:latin typeface="Arial"/>
              </a:rPr>
              <a:t>Which settlement is older, Mount Sandel in County Derry or the Céide Fields in County Mayo?</a:t>
            </a:r>
          </a:p>
          <a:p>
            <a:pPr algn="l" marL="539749" indent="-269875" lvl="1">
              <a:lnSpc>
                <a:spcPts val="3499"/>
              </a:lnSpc>
              <a:buAutoNum type="arabicPeriod" startAt="1"/>
            </a:pPr>
            <a:r>
              <a:rPr lang="en-US" sz="2499">
                <a:solidFill>
                  <a:srgbClr val="DC9600"/>
                </a:solidFill>
                <a:latin typeface="Arial"/>
              </a:rPr>
              <a:t>Describe how bronze was made by Smiths in Bronze Age Ireland.</a:t>
            </a:r>
          </a:p>
          <a:p>
            <a:pPr algn="l" marL="539749" indent="-269875" lvl="1">
              <a:lnSpc>
                <a:spcPts val="3499"/>
              </a:lnSpc>
              <a:buAutoNum type="arabicPeriod" startAt="1"/>
            </a:pPr>
            <a:r>
              <a:rPr lang="en-US" sz="2499">
                <a:solidFill>
                  <a:srgbClr val="FF3131"/>
                </a:solidFill>
                <a:latin typeface="Arial"/>
              </a:rPr>
              <a:t>Relating to the Bronze Age, give one piece of information about each of the following areas: (a) housing, (b) food, (c) weapons and tools.</a:t>
            </a:r>
          </a:p>
          <a:p>
            <a:pPr algn="l" marL="539749" indent="-269875" lvl="1">
              <a:lnSpc>
                <a:spcPts val="3499"/>
              </a:lnSpc>
              <a:buAutoNum type="arabicPeriod" startAt="1"/>
            </a:pPr>
            <a:r>
              <a:rPr lang="en-US" sz="2499">
                <a:solidFill>
                  <a:srgbClr val="10A30D"/>
                </a:solidFill>
                <a:latin typeface="Arial"/>
              </a:rPr>
              <a:t>Who were the Celts?</a:t>
            </a:r>
          </a:p>
          <a:p>
            <a:pPr algn="l" marL="539749" indent="-269875" lvl="1">
              <a:lnSpc>
                <a:spcPts val="3499"/>
              </a:lnSpc>
              <a:buAutoNum type="arabicPeriod" startAt="1"/>
            </a:pPr>
            <a:r>
              <a:rPr lang="en-US" sz="2499">
                <a:solidFill>
                  <a:srgbClr val="FF3131"/>
                </a:solidFill>
                <a:latin typeface="Arial"/>
              </a:rPr>
              <a:t>Relating to the Iron Age, give one piece of information about each of the following areas: (a) housing, (b) language and art, (c) weapons and tools.</a:t>
            </a:r>
          </a:p>
        </p:txBody>
      </p:sp>
      <p:sp>
        <p:nvSpPr>
          <p:cNvPr name="TextBox 9" id="9"/>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8" id="8"/>
          <p:cNvSpPr txBox="true"/>
          <p:nvPr/>
        </p:nvSpPr>
        <p:spPr>
          <a:xfrm rot="0">
            <a:off x="1028700" y="790575"/>
            <a:ext cx="15609955" cy="1152520"/>
          </a:xfrm>
          <a:prstGeom prst="rect">
            <a:avLst/>
          </a:prstGeom>
        </p:spPr>
        <p:txBody>
          <a:bodyPr anchor="t" rtlCol="false" tIns="0" lIns="0" bIns="0" rIns="0">
            <a:spAutoFit/>
          </a:bodyPr>
          <a:lstStyle/>
          <a:p>
            <a:pPr algn="l">
              <a:lnSpc>
                <a:spcPts val="8400"/>
              </a:lnSpc>
            </a:pPr>
            <a:r>
              <a:rPr lang="en-US" sz="6000">
                <a:solidFill>
                  <a:srgbClr val="004716"/>
                </a:solidFill>
                <a:latin typeface="Arial Bold"/>
              </a:rPr>
              <a:t>Project</a:t>
            </a:r>
          </a:p>
        </p:txBody>
      </p:sp>
      <p:grpSp>
        <p:nvGrpSpPr>
          <p:cNvPr name="Group 9" id="9"/>
          <p:cNvGrpSpPr/>
          <p:nvPr/>
        </p:nvGrpSpPr>
        <p:grpSpPr>
          <a:xfrm rot="0">
            <a:off x="12988850" y="9725311"/>
            <a:ext cx="3950410" cy="561689"/>
            <a:chOff x="0" y="0"/>
            <a:chExt cx="5267213" cy="748919"/>
          </a:xfrm>
        </p:grpSpPr>
        <p:sp>
          <p:nvSpPr>
            <p:cNvPr name="Freeform 10" id="10"/>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grpSp>
        <p:nvGrpSpPr>
          <p:cNvPr name="Group 13" id="13"/>
          <p:cNvGrpSpPr/>
          <p:nvPr/>
        </p:nvGrpSpPr>
        <p:grpSpPr>
          <a:xfrm rot="0">
            <a:off x="1028700" y="1943095"/>
            <a:ext cx="15609955" cy="6070599"/>
            <a:chOff x="0" y="0"/>
            <a:chExt cx="20813273" cy="8094133"/>
          </a:xfrm>
        </p:grpSpPr>
        <p:sp>
          <p:nvSpPr>
            <p:cNvPr name="TextBox 14" id="14"/>
            <p:cNvSpPr txBox="true"/>
            <p:nvPr/>
          </p:nvSpPr>
          <p:spPr>
            <a:xfrm rot="0">
              <a:off x="0" y="-104775"/>
              <a:ext cx="15540467" cy="8198908"/>
            </a:xfrm>
            <a:prstGeom prst="rect">
              <a:avLst/>
            </a:prstGeom>
          </p:spPr>
          <p:txBody>
            <a:bodyPr anchor="t" rtlCol="false" tIns="0" lIns="0" bIns="0" rIns="0">
              <a:spAutoFit/>
            </a:bodyPr>
            <a:lstStyle/>
            <a:p>
              <a:pPr algn="l">
                <a:lnSpc>
                  <a:spcPts val="3500"/>
                </a:lnSpc>
              </a:pPr>
              <a:r>
                <a:rPr lang="en-US" sz="2500">
                  <a:solidFill>
                    <a:srgbClr val="000000"/>
                  </a:solidFill>
                  <a:latin typeface="Arial"/>
                </a:rPr>
                <a:t>Guidelines:</a:t>
              </a:r>
            </a:p>
            <a:p>
              <a:pPr algn="l" marL="539754" indent="-269877" lvl="1">
                <a:lnSpc>
                  <a:spcPts val="3500"/>
                </a:lnSpc>
                <a:buAutoNum type="arabicPeriod" startAt="1"/>
              </a:pPr>
              <a:r>
                <a:rPr lang="en-US" sz="2500">
                  <a:solidFill>
                    <a:srgbClr val="000000"/>
                  </a:solidFill>
                  <a:latin typeface="Arial Semi-Bold"/>
                </a:rPr>
                <a:t>Length</a:t>
              </a:r>
              <a:r>
                <a:rPr lang="en-US" sz="2500">
                  <a:solidFill>
                    <a:srgbClr val="000000"/>
                  </a:solidFill>
                  <a:latin typeface="Arial"/>
                </a:rPr>
                <a:t>: The depth of your project should reflect about 2-3 weeks of work.</a:t>
              </a:r>
            </a:p>
            <a:p>
              <a:pPr algn="l" marL="539754" indent="-269877" lvl="1">
                <a:lnSpc>
                  <a:spcPts val="3500"/>
                </a:lnSpc>
                <a:buAutoNum type="arabicPeriod" startAt="1"/>
              </a:pPr>
              <a:r>
                <a:rPr lang="en-US" sz="2500">
                  <a:solidFill>
                    <a:srgbClr val="000000"/>
                  </a:solidFill>
                  <a:latin typeface="Arial Semi-Bold"/>
                </a:rPr>
                <a:t>Sources</a:t>
              </a:r>
              <a:r>
                <a:rPr lang="en-US" sz="2500">
                  <a:solidFill>
                    <a:srgbClr val="000000"/>
                  </a:solidFill>
                  <a:latin typeface="Arial"/>
                </a:rPr>
                <a:t>: Use at least three different sources for your research. These can be books, scholarly articles, or reputable online resources.</a:t>
              </a:r>
            </a:p>
            <a:p>
              <a:pPr algn="l" marL="539754" indent="-269877" lvl="1">
                <a:lnSpc>
                  <a:spcPts val="3500"/>
                </a:lnSpc>
                <a:buAutoNum type="arabicPeriod" startAt="1"/>
              </a:pPr>
              <a:r>
                <a:rPr lang="en-US" sz="2500">
                  <a:solidFill>
                    <a:srgbClr val="000000"/>
                  </a:solidFill>
                  <a:latin typeface="Arial Semi-Bold"/>
                </a:rPr>
                <a:t>Citations</a:t>
              </a:r>
              <a:r>
                <a:rPr lang="en-US" sz="2500">
                  <a:solidFill>
                    <a:srgbClr val="000000"/>
                  </a:solidFill>
                  <a:latin typeface="Arial"/>
                </a:rPr>
                <a:t>: All information and images that are not your own should be properly cited.</a:t>
              </a:r>
            </a:p>
            <a:p>
              <a:pPr algn="l" marL="539754" indent="-269877" lvl="1">
                <a:lnSpc>
                  <a:spcPts val="3500"/>
                </a:lnSpc>
                <a:buAutoNum type="arabicPeriod" startAt="1"/>
              </a:pPr>
              <a:r>
                <a:rPr lang="en-US" sz="2500">
                  <a:solidFill>
                    <a:srgbClr val="000000"/>
                  </a:solidFill>
                  <a:latin typeface="Arial Semi-Bold"/>
                </a:rPr>
                <a:t>Mediums</a:t>
              </a:r>
              <a:r>
                <a:rPr lang="en-US" sz="2500">
                  <a:solidFill>
                    <a:srgbClr val="000000"/>
                  </a:solidFill>
                  <a:latin typeface="Arial"/>
                </a:rPr>
                <a:t>: You may choose to present your project in one of the following ways:</a:t>
              </a:r>
            </a:p>
            <a:p>
              <a:pPr algn="l" marL="1079509" indent="-359836" lvl="2">
                <a:lnSpc>
                  <a:spcPts val="3500"/>
                </a:lnSpc>
                <a:buFont typeface="Arial"/>
                <a:buChar char="⚬"/>
              </a:pPr>
              <a:r>
                <a:rPr lang="en-US" sz="2500">
                  <a:solidFill>
                    <a:srgbClr val="000000"/>
                  </a:solidFill>
                  <a:latin typeface="Arial Semi-Bold"/>
                </a:rPr>
                <a:t>Poster</a:t>
              </a:r>
              <a:r>
                <a:rPr lang="en-US" sz="2500">
                  <a:solidFill>
                    <a:srgbClr val="000000"/>
                  </a:solidFill>
                  <a:latin typeface="Arial"/>
                </a:rPr>
                <a:t>: Your poster should be informative and visually engaging.</a:t>
              </a:r>
            </a:p>
            <a:p>
              <a:pPr algn="l" marL="1079509" indent="-359836" lvl="2">
                <a:lnSpc>
                  <a:spcPts val="3500"/>
                </a:lnSpc>
                <a:buFont typeface="Arial"/>
                <a:buChar char="⚬"/>
              </a:pPr>
              <a:r>
                <a:rPr lang="en-US" sz="2500">
                  <a:solidFill>
                    <a:srgbClr val="000000"/>
                  </a:solidFill>
                  <a:latin typeface="Arial Semi-Bold"/>
                </a:rPr>
                <a:t>Minecraft or Lego Model</a:t>
              </a:r>
              <a:r>
                <a:rPr lang="en-US" sz="2500">
                  <a:solidFill>
                    <a:srgbClr val="000000"/>
                  </a:solidFill>
                  <a:latin typeface="Arial"/>
                </a:rPr>
                <a:t>: If choosing this option, please also include a brief report explaining your model.</a:t>
              </a:r>
            </a:p>
            <a:p>
              <a:pPr algn="l" marL="1079509" indent="-359836" lvl="2">
                <a:lnSpc>
                  <a:spcPts val="3500"/>
                </a:lnSpc>
                <a:buFont typeface="Arial"/>
                <a:buChar char="⚬"/>
              </a:pPr>
              <a:r>
                <a:rPr lang="en-US" sz="2500">
                  <a:solidFill>
                    <a:srgbClr val="000000"/>
                  </a:solidFill>
                  <a:latin typeface="Arial Semi-Bold"/>
                </a:rPr>
                <a:t>Painting/Drawing</a:t>
              </a:r>
              <a:r>
                <a:rPr lang="en-US" sz="2500">
                  <a:solidFill>
                    <a:srgbClr val="000000"/>
                  </a:solidFill>
                  <a:latin typeface="Arial"/>
                </a:rPr>
                <a:t>: Your artwork should be accompanied by a description.</a:t>
              </a:r>
            </a:p>
            <a:p>
              <a:pPr algn="l" marL="1079509" indent="-359836" lvl="2">
                <a:lnSpc>
                  <a:spcPts val="3500"/>
                </a:lnSpc>
                <a:buFont typeface="Arial"/>
                <a:buChar char="⚬"/>
              </a:pPr>
              <a:r>
                <a:rPr lang="en-US" sz="2500">
                  <a:solidFill>
                    <a:srgbClr val="000000"/>
                  </a:solidFill>
                  <a:latin typeface="Arial Semi-Bold"/>
                </a:rPr>
                <a:t>Recycled Materials</a:t>
              </a:r>
              <a:r>
                <a:rPr lang="en-US" sz="2500">
                  <a:solidFill>
                    <a:srgbClr val="000000"/>
                  </a:solidFill>
                  <a:latin typeface="Arial"/>
                </a:rPr>
                <a:t>: Create your model using recycled materials and provide an explanation of your creative process.</a:t>
              </a:r>
            </a:p>
          </p:txBody>
        </p:sp>
        <p:sp>
          <p:nvSpPr>
            <p:cNvPr name="TextBox 15" id="15"/>
            <p:cNvSpPr txBox="true"/>
            <p:nvPr/>
          </p:nvSpPr>
          <p:spPr>
            <a:xfrm rot="0">
              <a:off x="15946867" y="-104775"/>
              <a:ext cx="4866406" cy="7030508"/>
            </a:xfrm>
            <a:prstGeom prst="rect">
              <a:avLst/>
            </a:prstGeom>
          </p:spPr>
          <p:txBody>
            <a:bodyPr anchor="t" rtlCol="false" tIns="0" lIns="0" bIns="0" rIns="0">
              <a:spAutoFit/>
            </a:bodyPr>
            <a:lstStyle/>
            <a:p>
              <a:pPr algn="l">
                <a:lnSpc>
                  <a:spcPts val="3500"/>
                </a:lnSpc>
              </a:pPr>
              <a:r>
                <a:rPr lang="en-US" sz="2500">
                  <a:solidFill>
                    <a:srgbClr val="000000"/>
                  </a:solidFill>
                  <a:latin typeface="Arial Bold"/>
                </a:rPr>
                <a:t>Assessment:</a:t>
              </a:r>
            </a:p>
            <a:p>
              <a:pPr algn="l">
                <a:lnSpc>
                  <a:spcPts val="3500"/>
                </a:lnSpc>
              </a:pPr>
              <a:r>
                <a:rPr lang="en-US" sz="2500">
                  <a:solidFill>
                    <a:srgbClr val="000000"/>
                  </a:solidFill>
                  <a:latin typeface="Arial"/>
                </a:rPr>
                <a:t>Your projects will be assessed based on:</a:t>
              </a:r>
            </a:p>
            <a:p>
              <a:pPr algn="l" marL="539754" indent="-269877" lvl="1">
                <a:lnSpc>
                  <a:spcPts val="3500"/>
                </a:lnSpc>
                <a:buAutoNum type="arabicPeriod" startAt="1"/>
              </a:pPr>
              <a:r>
                <a:rPr lang="en-US" sz="2500">
                  <a:solidFill>
                    <a:srgbClr val="000000"/>
                  </a:solidFill>
                  <a:latin typeface="Arial"/>
                </a:rPr>
                <a:t>Research and Content</a:t>
              </a:r>
            </a:p>
            <a:p>
              <a:pPr algn="l" marL="539754" indent="-269877" lvl="1">
                <a:lnSpc>
                  <a:spcPts val="3500"/>
                </a:lnSpc>
                <a:buAutoNum type="arabicPeriod" startAt="1"/>
              </a:pPr>
              <a:r>
                <a:rPr lang="en-US" sz="2500">
                  <a:solidFill>
                    <a:srgbClr val="000000"/>
                  </a:solidFill>
                  <a:latin typeface="Arial"/>
                </a:rPr>
                <a:t>Creativity and Presentation</a:t>
              </a:r>
            </a:p>
            <a:p>
              <a:pPr algn="l" marL="539754" indent="-269877" lvl="1">
                <a:lnSpc>
                  <a:spcPts val="3500"/>
                </a:lnSpc>
                <a:buAutoNum type="arabicPeriod" startAt="1"/>
              </a:pPr>
              <a:r>
                <a:rPr lang="en-US" sz="2500">
                  <a:solidFill>
                    <a:srgbClr val="000000"/>
                  </a:solidFill>
                  <a:latin typeface="Arial"/>
                </a:rPr>
                <a:t>Understanding of Context</a:t>
              </a:r>
            </a:p>
            <a:p>
              <a:pPr algn="l" marL="539754" indent="-269877" lvl="1">
                <a:lnSpc>
                  <a:spcPts val="3500"/>
                </a:lnSpc>
                <a:buAutoNum type="arabicPeriod" startAt="1"/>
              </a:pPr>
              <a:r>
                <a:rPr lang="en-US" sz="2500">
                  <a:solidFill>
                    <a:srgbClr val="000000"/>
                  </a:solidFill>
                  <a:latin typeface="Arial"/>
                </a:rPr>
                <a:t>Adherence to Guidelines</a:t>
              </a:r>
            </a:p>
            <a:p>
              <a:pPr algn="l">
                <a:lnSpc>
                  <a:spcPts val="3500"/>
                </a:lnSpc>
              </a:pPr>
            </a:p>
          </p:txBody>
        </p:sp>
      </p:gr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8" id="8"/>
          <p:cNvSpPr txBox="true"/>
          <p:nvPr/>
        </p:nvSpPr>
        <p:spPr>
          <a:xfrm rot="0">
            <a:off x="1028700" y="790575"/>
            <a:ext cx="15609955" cy="1152520"/>
          </a:xfrm>
          <a:prstGeom prst="rect">
            <a:avLst/>
          </a:prstGeom>
        </p:spPr>
        <p:txBody>
          <a:bodyPr anchor="t" rtlCol="false" tIns="0" lIns="0" bIns="0" rIns="0">
            <a:spAutoFit/>
          </a:bodyPr>
          <a:lstStyle/>
          <a:p>
            <a:pPr algn="l">
              <a:lnSpc>
                <a:spcPts val="8400"/>
              </a:lnSpc>
            </a:pPr>
            <a:r>
              <a:rPr lang="en-US" sz="6000">
                <a:solidFill>
                  <a:srgbClr val="004716"/>
                </a:solidFill>
                <a:latin typeface="Arial Bold"/>
              </a:rPr>
              <a:t>Project</a:t>
            </a:r>
          </a:p>
        </p:txBody>
      </p:sp>
      <p:grpSp>
        <p:nvGrpSpPr>
          <p:cNvPr name="Group 9" id="9"/>
          <p:cNvGrpSpPr/>
          <p:nvPr/>
        </p:nvGrpSpPr>
        <p:grpSpPr>
          <a:xfrm rot="0">
            <a:off x="12988850" y="9725311"/>
            <a:ext cx="3950410" cy="561689"/>
            <a:chOff x="0" y="0"/>
            <a:chExt cx="5267213" cy="748919"/>
          </a:xfrm>
        </p:grpSpPr>
        <p:sp>
          <p:nvSpPr>
            <p:cNvPr name="Freeform 10" id="10"/>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
        <p:nvSpPr>
          <p:cNvPr name="TextBox 13" id="13"/>
          <p:cNvSpPr txBox="true"/>
          <p:nvPr/>
        </p:nvSpPr>
        <p:spPr>
          <a:xfrm rot="0">
            <a:off x="1028700" y="2673636"/>
            <a:ext cx="7804977" cy="2232024"/>
          </a:xfrm>
          <a:prstGeom prst="rect">
            <a:avLst/>
          </a:prstGeom>
        </p:spPr>
        <p:txBody>
          <a:bodyPr anchor="t" rtlCol="false" tIns="0" lIns="0" bIns="0" rIns="0">
            <a:spAutoFit/>
          </a:bodyPr>
          <a:lstStyle/>
          <a:p>
            <a:pPr algn="l">
              <a:lnSpc>
                <a:spcPts val="3500"/>
              </a:lnSpc>
            </a:pPr>
            <a:r>
              <a:rPr lang="en-US" sz="2500">
                <a:solidFill>
                  <a:srgbClr val="000000"/>
                </a:solidFill>
                <a:latin typeface="Arial"/>
              </a:rPr>
              <a:t>Newgrange, County Meath</a:t>
            </a:r>
          </a:p>
          <a:p>
            <a:pPr algn="l">
              <a:lnSpc>
                <a:spcPts val="3500"/>
              </a:lnSpc>
            </a:pPr>
            <a:r>
              <a:rPr lang="en-US" sz="2500">
                <a:solidFill>
                  <a:srgbClr val="000000"/>
                </a:solidFill>
                <a:latin typeface="Arial"/>
              </a:rPr>
              <a:t>The Ceide Fields, County Mayo</a:t>
            </a:r>
          </a:p>
          <a:p>
            <a:pPr algn="l">
              <a:lnSpc>
                <a:spcPts val="3500"/>
              </a:lnSpc>
            </a:pPr>
            <a:r>
              <a:rPr lang="en-US" sz="2500">
                <a:solidFill>
                  <a:srgbClr val="000000"/>
                </a:solidFill>
                <a:latin typeface="Arial"/>
              </a:rPr>
              <a:t>Mount Sandel, County Londonderry</a:t>
            </a:r>
          </a:p>
          <a:p>
            <a:pPr algn="l">
              <a:lnSpc>
                <a:spcPts val="3500"/>
              </a:lnSpc>
            </a:pPr>
            <a:r>
              <a:rPr lang="en-US" sz="2500">
                <a:solidFill>
                  <a:srgbClr val="000000"/>
                </a:solidFill>
                <a:latin typeface="Arial"/>
              </a:rPr>
              <a:t>Poulnabrone Dolmen, County Clare</a:t>
            </a:r>
          </a:p>
          <a:p>
            <a:pPr algn="l">
              <a:lnSpc>
                <a:spcPts val="3500"/>
              </a:lnSpc>
            </a:pPr>
            <a:r>
              <a:rPr lang="en-US" sz="2500">
                <a:solidFill>
                  <a:srgbClr val="000000"/>
                </a:solidFill>
                <a:latin typeface="Arial"/>
              </a:rPr>
              <a:t>Lough Gur, County Limerick</a:t>
            </a:r>
          </a:p>
        </p:txBody>
      </p:sp>
      <p:sp>
        <p:nvSpPr>
          <p:cNvPr name="TextBox 14" id="14"/>
          <p:cNvSpPr txBox="true"/>
          <p:nvPr/>
        </p:nvSpPr>
        <p:spPr>
          <a:xfrm rot="0">
            <a:off x="8833677" y="2673636"/>
            <a:ext cx="7804977" cy="7051674"/>
          </a:xfrm>
          <a:prstGeom prst="rect">
            <a:avLst/>
          </a:prstGeom>
        </p:spPr>
        <p:txBody>
          <a:bodyPr anchor="t" rtlCol="false" tIns="0" lIns="0" bIns="0" rIns="0">
            <a:spAutoFit/>
          </a:bodyPr>
          <a:lstStyle/>
          <a:p>
            <a:pPr algn="l">
              <a:lnSpc>
                <a:spcPts val="3500"/>
              </a:lnSpc>
            </a:pPr>
            <a:r>
              <a:rPr lang="en-US" sz="2500">
                <a:solidFill>
                  <a:srgbClr val="000000"/>
                </a:solidFill>
                <a:latin typeface="Arial"/>
              </a:rPr>
              <a:t>Cú Chulainn</a:t>
            </a:r>
          </a:p>
          <a:p>
            <a:pPr algn="l">
              <a:lnSpc>
                <a:spcPts val="3500"/>
              </a:lnSpc>
            </a:pPr>
            <a:r>
              <a:rPr lang="en-US" sz="2500">
                <a:solidFill>
                  <a:srgbClr val="000000"/>
                </a:solidFill>
                <a:latin typeface="Arial"/>
              </a:rPr>
              <a:t>Queen Medb (Maeve)</a:t>
            </a:r>
          </a:p>
          <a:p>
            <a:pPr algn="l">
              <a:lnSpc>
                <a:spcPts val="3500"/>
              </a:lnSpc>
            </a:pPr>
            <a:r>
              <a:rPr lang="en-US" sz="2500">
                <a:solidFill>
                  <a:srgbClr val="000000"/>
                </a:solidFill>
                <a:latin typeface="Arial"/>
              </a:rPr>
              <a:t>Fionn mac Cumhaill</a:t>
            </a:r>
          </a:p>
          <a:p>
            <a:pPr algn="l">
              <a:lnSpc>
                <a:spcPts val="3500"/>
              </a:lnSpc>
            </a:pPr>
            <a:r>
              <a:rPr lang="en-US" sz="2500">
                <a:solidFill>
                  <a:srgbClr val="000000"/>
                </a:solidFill>
                <a:latin typeface="Arial"/>
              </a:rPr>
              <a:t>Deirdre of the Sorrows</a:t>
            </a:r>
          </a:p>
          <a:p>
            <a:pPr algn="l">
              <a:lnSpc>
                <a:spcPts val="3500"/>
              </a:lnSpc>
            </a:pPr>
            <a:r>
              <a:rPr lang="en-US" sz="2500">
                <a:solidFill>
                  <a:srgbClr val="000000"/>
                </a:solidFill>
                <a:latin typeface="Arial"/>
              </a:rPr>
              <a:t>Lugh Lamhfada</a:t>
            </a:r>
          </a:p>
          <a:p>
            <a:pPr algn="l">
              <a:lnSpc>
                <a:spcPts val="3500"/>
              </a:lnSpc>
            </a:pPr>
            <a:r>
              <a:rPr lang="en-US" sz="2500">
                <a:solidFill>
                  <a:srgbClr val="000000"/>
                </a:solidFill>
                <a:latin typeface="Arial"/>
              </a:rPr>
              <a:t>Cathbad</a:t>
            </a:r>
          </a:p>
          <a:p>
            <a:pPr algn="l">
              <a:lnSpc>
                <a:spcPts val="3500"/>
              </a:lnSpc>
            </a:pPr>
            <a:r>
              <a:rPr lang="en-US" sz="2500">
                <a:solidFill>
                  <a:srgbClr val="000000"/>
                </a:solidFill>
                <a:latin typeface="Arial"/>
              </a:rPr>
              <a:t>Mug Ruith</a:t>
            </a:r>
          </a:p>
          <a:p>
            <a:pPr algn="l">
              <a:lnSpc>
                <a:spcPts val="3500"/>
              </a:lnSpc>
            </a:pPr>
            <a:r>
              <a:rPr lang="en-US" sz="2500">
                <a:solidFill>
                  <a:srgbClr val="000000"/>
                </a:solidFill>
                <a:latin typeface="Arial"/>
              </a:rPr>
              <a:t>Niall of the Nine Hostages</a:t>
            </a:r>
          </a:p>
          <a:p>
            <a:pPr algn="l">
              <a:lnSpc>
                <a:spcPts val="3500"/>
              </a:lnSpc>
            </a:pPr>
            <a:r>
              <a:rPr lang="en-US" sz="2500">
                <a:solidFill>
                  <a:srgbClr val="000000"/>
                </a:solidFill>
                <a:latin typeface="Arial"/>
              </a:rPr>
              <a:t>Tuathal Techtmar</a:t>
            </a:r>
          </a:p>
          <a:p>
            <a:pPr algn="l">
              <a:lnSpc>
                <a:spcPts val="3500"/>
              </a:lnSpc>
            </a:pPr>
            <a:r>
              <a:rPr lang="en-US" sz="2500">
                <a:solidFill>
                  <a:srgbClr val="000000"/>
                </a:solidFill>
                <a:latin typeface="Arial"/>
              </a:rPr>
              <a:t>Érimón and Éber Finn</a:t>
            </a:r>
          </a:p>
          <a:p>
            <a:pPr algn="l">
              <a:lnSpc>
                <a:spcPts val="3500"/>
              </a:lnSpc>
            </a:pPr>
            <a:r>
              <a:rPr lang="en-US" sz="2500">
                <a:solidFill>
                  <a:srgbClr val="000000"/>
                </a:solidFill>
                <a:latin typeface="Arial"/>
              </a:rPr>
              <a:t>Gobán Saor</a:t>
            </a:r>
          </a:p>
          <a:p>
            <a:pPr algn="l">
              <a:lnSpc>
                <a:spcPts val="3500"/>
              </a:lnSpc>
            </a:pPr>
            <a:r>
              <a:rPr lang="en-US" sz="2500">
                <a:solidFill>
                  <a:srgbClr val="000000"/>
                </a:solidFill>
                <a:latin typeface="Arial"/>
              </a:rPr>
              <a:t>Dagda</a:t>
            </a:r>
          </a:p>
          <a:p>
            <a:pPr algn="l">
              <a:lnSpc>
                <a:spcPts val="3500"/>
              </a:lnSpc>
            </a:pPr>
            <a:r>
              <a:rPr lang="en-US" sz="2500">
                <a:solidFill>
                  <a:srgbClr val="000000"/>
                </a:solidFill>
                <a:latin typeface="Arial"/>
              </a:rPr>
              <a:t>Aengus</a:t>
            </a:r>
          </a:p>
          <a:p>
            <a:pPr algn="l">
              <a:lnSpc>
                <a:spcPts val="3500"/>
              </a:lnSpc>
            </a:pPr>
            <a:r>
              <a:rPr lang="en-US" sz="2500">
                <a:solidFill>
                  <a:srgbClr val="000000"/>
                </a:solidFill>
                <a:latin typeface="Arial"/>
              </a:rPr>
              <a:t>Tuatha Dé Danann</a:t>
            </a:r>
          </a:p>
          <a:p>
            <a:pPr algn="l">
              <a:lnSpc>
                <a:spcPts val="3500"/>
              </a:lnSpc>
            </a:pPr>
            <a:r>
              <a:rPr lang="en-US" sz="2500">
                <a:solidFill>
                  <a:srgbClr val="000000"/>
                </a:solidFill>
                <a:latin typeface="Arial"/>
              </a:rPr>
              <a:t>Fir Bolg</a:t>
            </a:r>
          </a:p>
          <a:p>
            <a:pPr algn="l">
              <a:lnSpc>
                <a:spcPts val="3500"/>
              </a:lnSpc>
            </a:pPr>
            <a:r>
              <a:rPr lang="en-US" sz="2500">
                <a:solidFill>
                  <a:srgbClr val="000000"/>
                </a:solidFill>
                <a:latin typeface="Arial"/>
              </a:rPr>
              <a:t>Milesians</a:t>
            </a:r>
          </a:p>
        </p:txBody>
      </p:sp>
      <p:sp>
        <p:nvSpPr>
          <p:cNvPr name="TextBox 15" id="15"/>
          <p:cNvSpPr txBox="true"/>
          <p:nvPr/>
        </p:nvSpPr>
        <p:spPr>
          <a:xfrm rot="0">
            <a:off x="1007553" y="1663991"/>
            <a:ext cx="7826125" cy="958845"/>
          </a:xfrm>
          <a:prstGeom prst="rect">
            <a:avLst/>
          </a:prstGeom>
        </p:spPr>
        <p:txBody>
          <a:bodyPr anchor="t" rtlCol="false" tIns="0" lIns="0" bIns="0" rIns="0">
            <a:spAutoFit/>
          </a:bodyPr>
          <a:lstStyle/>
          <a:p>
            <a:pPr algn="ctr">
              <a:lnSpc>
                <a:spcPts val="7000"/>
              </a:lnSpc>
            </a:pPr>
            <a:r>
              <a:rPr lang="en-US" sz="5000">
                <a:solidFill>
                  <a:srgbClr val="0DA33B"/>
                </a:solidFill>
                <a:latin typeface="Arial Bold Italics"/>
              </a:rPr>
              <a:t>Historical Sites</a:t>
            </a:r>
          </a:p>
        </p:txBody>
      </p:sp>
      <p:sp>
        <p:nvSpPr>
          <p:cNvPr name="TextBox 16" id="16"/>
          <p:cNvSpPr txBox="true"/>
          <p:nvPr/>
        </p:nvSpPr>
        <p:spPr>
          <a:xfrm rot="0">
            <a:off x="8833677" y="1663991"/>
            <a:ext cx="7826125" cy="958845"/>
          </a:xfrm>
          <a:prstGeom prst="rect">
            <a:avLst/>
          </a:prstGeom>
        </p:spPr>
        <p:txBody>
          <a:bodyPr anchor="t" rtlCol="false" tIns="0" lIns="0" bIns="0" rIns="0">
            <a:spAutoFit/>
          </a:bodyPr>
          <a:lstStyle/>
          <a:p>
            <a:pPr algn="ctr">
              <a:lnSpc>
                <a:spcPts val="7000"/>
              </a:lnSpc>
            </a:pPr>
            <a:r>
              <a:rPr lang="en-US" sz="5000">
                <a:solidFill>
                  <a:srgbClr val="0DA33B"/>
                </a:solidFill>
                <a:latin typeface="Arial Bold Italics"/>
              </a:rPr>
              <a:t>Historical Figures</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8" id="8"/>
          <p:cNvSpPr txBox="true"/>
          <p:nvPr/>
        </p:nvSpPr>
        <p:spPr>
          <a:xfrm rot="0">
            <a:off x="1028700" y="790575"/>
            <a:ext cx="15609955" cy="1152520"/>
          </a:xfrm>
          <a:prstGeom prst="rect">
            <a:avLst/>
          </a:prstGeom>
        </p:spPr>
        <p:txBody>
          <a:bodyPr anchor="t" rtlCol="false" tIns="0" lIns="0" bIns="0" rIns="0">
            <a:spAutoFit/>
          </a:bodyPr>
          <a:lstStyle/>
          <a:p>
            <a:pPr algn="l">
              <a:lnSpc>
                <a:spcPts val="8400"/>
              </a:lnSpc>
            </a:pPr>
            <a:r>
              <a:rPr lang="en-US" sz="6000">
                <a:solidFill>
                  <a:srgbClr val="004716"/>
                </a:solidFill>
                <a:latin typeface="Arial Bold"/>
              </a:rPr>
              <a:t>Classwork</a:t>
            </a:r>
          </a:p>
        </p:txBody>
      </p:sp>
      <p:grpSp>
        <p:nvGrpSpPr>
          <p:cNvPr name="Group 9" id="9"/>
          <p:cNvGrpSpPr/>
          <p:nvPr/>
        </p:nvGrpSpPr>
        <p:grpSpPr>
          <a:xfrm rot="0">
            <a:off x="12988850" y="9725311"/>
            <a:ext cx="3950410" cy="561689"/>
            <a:chOff x="0" y="0"/>
            <a:chExt cx="5267213" cy="748919"/>
          </a:xfrm>
        </p:grpSpPr>
        <p:sp>
          <p:nvSpPr>
            <p:cNvPr name="Freeform 10" id="10"/>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
        <p:nvSpPr>
          <p:cNvPr name="TextBox 13" id="13"/>
          <p:cNvSpPr txBox="true"/>
          <p:nvPr/>
        </p:nvSpPr>
        <p:spPr>
          <a:xfrm rot="0">
            <a:off x="1028700" y="1809745"/>
            <a:ext cx="15609955" cy="5616575"/>
          </a:xfrm>
          <a:prstGeom prst="rect">
            <a:avLst/>
          </a:prstGeom>
        </p:spPr>
        <p:txBody>
          <a:bodyPr anchor="t" rtlCol="false" tIns="0" lIns="0" bIns="0" rIns="0">
            <a:spAutoFit/>
          </a:bodyPr>
          <a:lstStyle/>
          <a:p>
            <a:pPr algn="l">
              <a:lnSpc>
                <a:spcPts val="4899"/>
              </a:lnSpc>
            </a:pPr>
            <a:r>
              <a:rPr lang="en-US" sz="3499">
                <a:solidFill>
                  <a:srgbClr val="000000"/>
                </a:solidFill>
                <a:latin typeface="Arial"/>
              </a:rPr>
              <a:t>Complete the handout given.</a:t>
            </a:r>
          </a:p>
          <a:p>
            <a:pPr algn="l">
              <a:lnSpc>
                <a:spcPts val="4899"/>
              </a:lnSpc>
            </a:pPr>
          </a:p>
          <a:p>
            <a:pPr algn="l">
              <a:lnSpc>
                <a:spcPts val="4899"/>
              </a:lnSpc>
            </a:pPr>
            <a:r>
              <a:rPr lang="en-US" sz="3499">
                <a:solidFill>
                  <a:srgbClr val="000000"/>
                </a:solidFill>
                <a:latin typeface="Arial"/>
              </a:rPr>
              <a:t>Some letters are not part of the the Ogham alphabet. You can use alternatives or drop that missing letter. </a:t>
            </a:r>
          </a:p>
          <a:p>
            <a:pPr algn="l">
              <a:lnSpc>
                <a:spcPts val="4899"/>
              </a:lnSpc>
            </a:pPr>
          </a:p>
          <a:p>
            <a:pPr algn="l">
              <a:lnSpc>
                <a:spcPts val="4899"/>
              </a:lnSpc>
            </a:pPr>
            <a:r>
              <a:rPr lang="en-US" sz="3499">
                <a:solidFill>
                  <a:srgbClr val="000000"/>
                </a:solidFill>
                <a:latin typeface="Arial"/>
              </a:rPr>
              <a:t>Once you have both your first name and surname filled out on the sheet, colour in the Celtic God you have been given.</a:t>
            </a:r>
          </a:p>
          <a:p>
            <a:pPr algn="l">
              <a:lnSpc>
                <a:spcPts val="4899"/>
              </a:lnSpc>
            </a:pPr>
          </a:p>
          <a:p>
            <a:pPr algn="l">
              <a:lnSpc>
                <a:spcPts val="4899"/>
              </a:lnSpc>
            </a:pPr>
            <a:r>
              <a:rPr lang="en-US" sz="3499">
                <a:solidFill>
                  <a:srgbClr val="000000"/>
                </a:solidFill>
                <a:latin typeface="Arial"/>
              </a:rPr>
              <a:t>Make sure your name is written at the top of your sheets.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004716"/>
                </a:solidFill>
                <a:latin typeface="Arial Bold"/>
              </a:rPr>
              <a:t>Introduction</a:t>
            </a:r>
          </a:p>
        </p:txBody>
      </p:sp>
      <p:sp>
        <p:nvSpPr>
          <p:cNvPr name="TextBox 9" id="9"/>
          <p:cNvSpPr txBox="true"/>
          <p:nvPr/>
        </p:nvSpPr>
        <p:spPr>
          <a:xfrm rot="0">
            <a:off x="1028700" y="2120899"/>
            <a:ext cx="15609955" cy="5915025"/>
          </a:xfrm>
          <a:prstGeom prst="rect">
            <a:avLst/>
          </a:prstGeom>
        </p:spPr>
        <p:txBody>
          <a:bodyPr anchor="t" rtlCol="false" tIns="0" lIns="0" bIns="0" rIns="0">
            <a:spAutoFit/>
          </a:bodyPr>
          <a:lstStyle/>
          <a:p>
            <a:pPr algn="just">
              <a:lnSpc>
                <a:spcPts val="4200"/>
              </a:lnSpc>
            </a:pPr>
            <a:r>
              <a:rPr lang="en-US" sz="3000">
                <a:solidFill>
                  <a:srgbClr val="000000"/>
                </a:solidFill>
                <a:latin typeface="Arial"/>
              </a:rPr>
              <a:t>In this chapter, we will journey through Ancient Ireland, a fascinating period that extends from the Stone Age through the Bronze Age, up until the Iron Age. This was a time when pioneers first set foot on the island, gradually transforming the untouched land into thriving settlements, forging the backbone of what would eventually become our Irish community. Amidst an era shrouded in the mists of prehistory - a time before the advent of writing - the only torch lighting our path into this captivating past is the rich trove of archaeological evidence.</a:t>
            </a:r>
          </a:p>
          <a:p>
            <a:pPr algn="just">
              <a:lnSpc>
                <a:spcPts val="4200"/>
              </a:lnSpc>
            </a:pPr>
            <a:r>
              <a:rPr lang="en-US" sz="3000">
                <a:solidFill>
                  <a:srgbClr val="000000"/>
                </a:solidFill>
                <a:latin typeface="Arial"/>
              </a:rPr>
              <a:t>Progressing through the different Ages of Ancient Ireland, we will transition into the Iron Age, a pivotal period marked by the arrival of the Celts. With their intricate societal structures, advanced ironworking techniques, and rudimentary form of writing, the Celts wielded significant influence, introducing a new chapter in Ireland's expansive historical narrative.</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372159"/>
            <a:ext cx="18288000" cy="1704977"/>
          </a:xfrm>
          <a:prstGeom prst="rect">
            <a:avLst/>
          </a:prstGeom>
        </p:spPr>
        <p:txBody>
          <a:bodyPr anchor="t" rtlCol="false" tIns="0" lIns="0" bIns="0" rIns="0">
            <a:spAutoFit/>
          </a:bodyPr>
          <a:lstStyle/>
          <a:p>
            <a:pPr algn="ctr">
              <a:lnSpc>
                <a:spcPts val="12599"/>
              </a:lnSpc>
            </a:pPr>
            <a:r>
              <a:rPr lang="en-US" sz="8999" spc="404">
                <a:solidFill>
                  <a:srgbClr val="004716"/>
                </a:solidFill>
                <a:latin typeface="Arial Bold"/>
              </a:rPr>
              <a:t>3.1: MESOLITHIC IRELAND</a:t>
            </a:r>
          </a:p>
        </p:txBody>
      </p:sp>
      <p:sp>
        <p:nvSpPr>
          <p:cNvPr name="TextBox 4" id="4"/>
          <p:cNvSpPr txBox="true"/>
          <p:nvPr/>
        </p:nvSpPr>
        <p:spPr>
          <a:xfrm rot="0">
            <a:off x="258123" y="3753161"/>
            <a:ext cx="17584398" cy="1323975"/>
          </a:xfrm>
          <a:prstGeom prst="rect">
            <a:avLst/>
          </a:prstGeom>
        </p:spPr>
        <p:txBody>
          <a:bodyPr anchor="t" rtlCol="false" tIns="0" lIns="0" bIns="0" rIns="0">
            <a:spAutoFit/>
          </a:bodyPr>
          <a:lstStyle/>
          <a:p>
            <a:pPr algn="ctr">
              <a:lnSpc>
                <a:spcPts val="10349"/>
              </a:lnSpc>
            </a:pPr>
            <a:r>
              <a:rPr lang="en-US" sz="8999" spc="2699">
                <a:solidFill>
                  <a:srgbClr val="F0F4F8"/>
                </a:solidFill>
                <a:latin typeface="Daydream"/>
              </a:rPr>
              <a:t>3.1: mesolithic ireland</a:t>
            </a:r>
          </a:p>
        </p:txBody>
      </p:sp>
      <p:sp>
        <p:nvSpPr>
          <p:cNvPr name="TextBox 5" id="5"/>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sz="3004">
                <a:solidFill>
                  <a:srgbClr val="FFFFFF"/>
                </a:solidFill>
                <a:latin typeface="Old Standard Bold"/>
              </a:rPr>
              <a:t>Chapter 3</a:t>
            </a:r>
          </a:p>
        </p:txBody>
      </p:sp>
      <p:sp>
        <p:nvSpPr>
          <p:cNvPr name="TextBox 6" id="6"/>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a:solidFill>
                  <a:srgbClr val="FFFFFF"/>
                </a:solidFill>
                <a:latin typeface="Old Standard Bold"/>
              </a:rPr>
              <a:t>8,000 BC to 3,500 BC</a:t>
            </a:r>
          </a:p>
        </p:txBody>
      </p:sp>
      <p:grpSp>
        <p:nvGrpSpPr>
          <p:cNvPr name="Group 7" id="7"/>
          <p:cNvGrpSpPr/>
          <p:nvPr/>
        </p:nvGrpSpPr>
        <p:grpSpPr>
          <a:xfrm rot="0">
            <a:off x="14337590" y="9725311"/>
            <a:ext cx="3950410" cy="561689"/>
            <a:chOff x="0" y="0"/>
            <a:chExt cx="5267213" cy="748919"/>
          </a:xfrm>
        </p:grpSpPr>
        <p:sp>
          <p:nvSpPr>
            <p:cNvPr name="Freeform 8" id="8"/>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
        <p:nvSpPr>
          <p:cNvPr name="TextBox 11" id="11"/>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a:solidFill>
                  <a:srgbClr val="0DA33B"/>
                </a:solidFill>
                <a:latin typeface="Arial Bold"/>
              </a:rPr>
              <a:t>Strand Two: The History of Ireland</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004716"/>
                </a:solidFill>
                <a:latin typeface="Arial Bold"/>
              </a:rPr>
              <a:t>The first settlers in Ireland</a:t>
            </a:r>
          </a:p>
        </p:txBody>
      </p:sp>
      <p:sp>
        <p:nvSpPr>
          <p:cNvPr name="TextBox 9" id="9"/>
          <p:cNvSpPr txBox="true"/>
          <p:nvPr/>
        </p:nvSpPr>
        <p:spPr>
          <a:xfrm rot="0">
            <a:off x="1028700" y="2120899"/>
            <a:ext cx="15609955" cy="7515225"/>
          </a:xfrm>
          <a:prstGeom prst="rect">
            <a:avLst/>
          </a:prstGeom>
        </p:spPr>
        <p:txBody>
          <a:bodyPr anchor="t" rtlCol="false" tIns="0" lIns="0" bIns="0" rIns="0">
            <a:spAutoFit/>
          </a:bodyPr>
          <a:lstStyle/>
          <a:p>
            <a:pPr algn="just" marL="647702" indent="-323851" lvl="1">
              <a:lnSpc>
                <a:spcPts val="4200"/>
              </a:lnSpc>
              <a:buFont typeface="Arial"/>
              <a:buChar char="•"/>
            </a:pPr>
            <a:r>
              <a:rPr lang="en-US" sz="3000">
                <a:solidFill>
                  <a:srgbClr val="000000"/>
                </a:solidFill>
                <a:latin typeface="Arial"/>
              </a:rPr>
              <a:t>The Stone Age is split into three periods: </a:t>
            </a:r>
          </a:p>
          <a:p>
            <a:pPr algn="just" marL="1295403" indent="-431801" lvl="2">
              <a:lnSpc>
                <a:spcPts val="4200"/>
              </a:lnSpc>
              <a:buFont typeface="Arial"/>
              <a:buChar char="⚬"/>
            </a:pPr>
            <a:r>
              <a:rPr lang="en-US" sz="3000">
                <a:solidFill>
                  <a:srgbClr val="008037"/>
                </a:solidFill>
                <a:latin typeface="Arial Bold"/>
              </a:rPr>
              <a:t>Palaeolithic </a:t>
            </a:r>
            <a:r>
              <a:rPr lang="en-US" sz="3000">
                <a:solidFill>
                  <a:srgbClr val="000000"/>
                </a:solidFill>
                <a:latin typeface="Arial"/>
              </a:rPr>
              <a:t>– </a:t>
            </a:r>
            <a:r>
              <a:rPr lang="en-US" sz="3000" u="sng">
                <a:solidFill>
                  <a:srgbClr val="4CAF50"/>
                </a:solidFill>
                <a:latin typeface="Arial"/>
              </a:rPr>
              <a:t>Early</a:t>
            </a:r>
            <a:r>
              <a:rPr lang="en-US" sz="3000">
                <a:solidFill>
                  <a:srgbClr val="4CAF50"/>
                </a:solidFill>
                <a:latin typeface="Arial"/>
              </a:rPr>
              <a:t> </a:t>
            </a:r>
            <a:r>
              <a:rPr lang="en-US" sz="3000">
                <a:solidFill>
                  <a:srgbClr val="000000"/>
                </a:solidFill>
                <a:latin typeface="Arial"/>
              </a:rPr>
              <a:t>– </a:t>
            </a:r>
            <a:r>
              <a:rPr lang="en-US" sz="3000">
                <a:solidFill>
                  <a:srgbClr val="0DA33B"/>
                </a:solidFill>
                <a:latin typeface="Arial"/>
              </a:rPr>
              <a:t>2,500,000 BC to 8,000 BC</a:t>
            </a:r>
          </a:p>
          <a:p>
            <a:pPr algn="just" marL="1295403" indent="-431801" lvl="2">
              <a:lnSpc>
                <a:spcPts val="4200"/>
              </a:lnSpc>
              <a:buFont typeface="Arial"/>
              <a:buChar char="⚬"/>
            </a:pPr>
            <a:r>
              <a:rPr lang="en-US" sz="3000">
                <a:solidFill>
                  <a:srgbClr val="008037"/>
                </a:solidFill>
                <a:latin typeface="Arial Bold"/>
              </a:rPr>
              <a:t>Mesolithic </a:t>
            </a:r>
            <a:r>
              <a:rPr lang="en-US" sz="3000">
                <a:solidFill>
                  <a:srgbClr val="000000"/>
                </a:solidFill>
                <a:latin typeface="Arial"/>
              </a:rPr>
              <a:t>– </a:t>
            </a:r>
            <a:r>
              <a:rPr lang="en-US" sz="3000" u="sng">
                <a:solidFill>
                  <a:srgbClr val="4CAF50"/>
                </a:solidFill>
                <a:latin typeface="Arial"/>
              </a:rPr>
              <a:t>Middle</a:t>
            </a:r>
            <a:r>
              <a:rPr lang="en-US" sz="3000">
                <a:solidFill>
                  <a:srgbClr val="4CAF50"/>
                </a:solidFill>
                <a:latin typeface="Arial"/>
              </a:rPr>
              <a:t> </a:t>
            </a:r>
            <a:r>
              <a:rPr lang="en-US" sz="3000">
                <a:solidFill>
                  <a:srgbClr val="000000"/>
                </a:solidFill>
                <a:latin typeface="Arial"/>
              </a:rPr>
              <a:t>– </a:t>
            </a:r>
            <a:r>
              <a:rPr lang="en-US" sz="3000">
                <a:solidFill>
                  <a:srgbClr val="0DA33B"/>
                </a:solidFill>
                <a:latin typeface="Arial"/>
              </a:rPr>
              <a:t>8,000 BC to 3,500 BC</a:t>
            </a:r>
          </a:p>
          <a:p>
            <a:pPr algn="just" marL="1295403" indent="-431801" lvl="2">
              <a:lnSpc>
                <a:spcPts val="4200"/>
              </a:lnSpc>
              <a:buFont typeface="Arial"/>
              <a:buChar char="⚬"/>
            </a:pPr>
            <a:r>
              <a:rPr lang="en-US" sz="3000">
                <a:solidFill>
                  <a:srgbClr val="008037"/>
                </a:solidFill>
                <a:latin typeface="Arial Bold"/>
              </a:rPr>
              <a:t>Neolithic</a:t>
            </a:r>
            <a:r>
              <a:rPr lang="en-US" sz="3000">
                <a:solidFill>
                  <a:srgbClr val="008037"/>
                </a:solidFill>
                <a:latin typeface="Arial"/>
              </a:rPr>
              <a:t> </a:t>
            </a:r>
            <a:r>
              <a:rPr lang="en-US" sz="3000">
                <a:solidFill>
                  <a:srgbClr val="000000"/>
                </a:solidFill>
                <a:latin typeface="Arial"/>
              </a:rPr>
              <a:t>– </a:t>
            </a:r>
            <a:r>
              <a:rPr lang="en-US" sz="3000" u="sng">
                <a:solidFill>
                  <a:srgbClr val="4CAF50"/>
                </a:solidFill>
                <a:latin typeface="Arial"/>
              </a:rPr>
              <a:t>New</a:t>
            </a:r>
            <a:r>
              <a:rPr lang="en-US" sz="3000">
                <a:solidFill>
                  <a:srgbClr val="4CAF50"/>
                </a:solidFill>
                <a:latin typeface="Arial"/>
              </a:rPr>
              <a:t> </a:t>
            </a:r>
            <a:r>
              <a:rPr lang="en-US" sz="3000">
                <a:solidFill>
                  <a:srgbClr val="000000"/>
                </a:solidFill>
                <a:latin typeface="Arial"/>
              </a:rPr>
              <a:t>– </a:t>
            </a:r>
            <a:r>
              <a:rPr lang="en-US" sz="3000">
                <a:solidFill>
                  <a:srgbClr val="0DA33B"/>
                </a:solidFill>
                <a:latin typeface="Arial"/>
              </a:rPr>
              <a:t>3,500 BC to 2,000 BC</a:t>
            </a:r>
          </a:p>
          <a:p>
            <a:pPr algn="just" marL="647702" indent="-323851" lvl="1">
              <a:lnSpc>
                <a:spcPts val="4200"/>
              </a:lnSpc>
              <a:buFont typeface="Arial"/>
              <a:buChar char="•"/>
            </a:pPr>
            <a:r>
              <a:rPr lang="en-US" sz="3000">
                <a:solidFill>
                  <a:srgbClr val="000000"/>
                </a:solidFill>
                <a:latin typeface="Arial"/>
              </a:rPr>
              <a:t>This period of history is known as the </a:t>
            </a:r>
            <a:r>
              <a:rPr lang="en-US" sz="3000">
                <a:solidFill>
                  <a:srgbClr val="008037"/>
                </a:solidFill>
                <a:latin typeface="Arial Bold"/>
              </a:rPr>
              <a:t>Stone Age</a:t>
            </a:r>
            <a:r>
              <a:rPr lang="en-US" sz="3000">
                <a:solidFill>
                  <a:srgbClr val="000000"/>
                </a:solidFill>
                <a:latin typeface="Arial"/>
              </a:rPr>
              <a:t> because </a:t>
            </a:r>
            <a:r>
              <a:rPr lang="en-US" sz="3000" u="sng">
                <a:solidFill>
                  <a:srgbClr val="4CAF50"/>
                </a:solidFill>
                <a:latin typeface="Arial"/>
              </a:rPr>
              <a:t>all tools and weapons were made from stone</a:t>
            </a:r>
            <a:r>
              <a:rPr lang="en-US" sz="3000">
                <a:solidFill>
                  <a:srgbClr val="000000"/>
                </a:solidFill>
                <a:latin typeface="Arial"/>
              </a:rPr>
              <a:t>.</a:t>
            </a:r>
          </a:p>
          <a:p>
            <a:pPr algn="just" marL="647702" indent="-323851" lvl="1">
              <a:lnSpc>
                <a:spcPts val="4200"/>
              </a:lnSpc>
              <a:buFont typeface="Arial"/>
              <a:buChar char="•"/>
            </a:pPr>
            <a:r>
              <a:rPr lang="en-US" sz="3000">
                <a:solidFill>
                  <a:srgbClr val="000000"/>
                </a:solidFill>
                <a:latin typeface="Arial"/>
              </a:rPr>
              <a:t>The first people arrived in Ireland during the Mesolithic Period.</a:t>
            </a:r>
          </a:p>
          <a:p>
            <a:pPr algn="just" marL="647702" indent="-323851" lvl="1">
              <a:lnSpc>
                <a:spcPts val="4200"/>
              </a:lnSpc>
              <a:buFont typeface="Arial"/>
              <a:buChar char="•"/>
            </a:pPr>
            <a:r>
              <a:rPr lang="en-US" sz="3000">
                <a:solidFill>
                  <a:srgbClr val="000000"/>
                </a:solidFill>
                <a:latin typeface="Arial"/>
              </a:rPr>
              <a:t>It's likely that they arrived from Scotland in </a:t>
            </a:r>
            <a:r>
              <a:rPr lang="en-US" sz="3000">
                <a:solidFill>
                  <a:srgbClr val="008037"/>
                </a:solidFill>
                <a:latin typeface="Arial Bold"/>
              </a:rPr>
              <a:t>dugout canoes</a:t>
            </a:r>
            <a:r>
              <a:rPr lang="en-US" sz="3000">
                <a:solidFill>
                  <a:srgbClr val="000000"/>
                </a:solidFill>
                <a:latin typeface="Arial"/>
              </a:rPr>
              <a:t>. They were a </a:t>
            </a:r>
            <a:r>
              <a:rPr lang="en-US" sz="3000">
                <a:solidFill>
                  <a:srgbClr val="008037"/>
                </a:solidFill>
                <a:latin typeface="Arial Bold"/>
              </a:rPr>
              <a:t>nomadic </a:t>
            </a:r>
            <a:r>
              <a:rPr lang="en-US" sz="3000">
                <a:solidFill>
                  <a:srgbClr val="000000"/>
                </a:solidFill>
                <a:latin typeface="Arial"/>
              </a:rPr>
              <a:t>people: </a:t>
            </a:r>
            <a:r>
              <a:rPr lang="en-US" sz="3000" u="sng">
                <a:solidFill>
                  <a:srgbClr val="4CAF50"/>
                </a:solidFill>
                <a:latin typeface="Arial"/>
              </a:rPr>
              <a:t>they moved from place to place</a:t>
            </a:r>
            <a:r>
              <a:rPr lang="en-US" sz="3000">
                <a:solidFill>
                  <a:srgbClr val="000000"/>
                </a:solidFill>
                <a:latin typeface="Arial"/>
              </a:rPr>
              <a:t>. </a:t>
            </a:r>
          </a:p>
          <a:p>
            <a:pPr algn="just" marL="647702" indent="-323851" lvl="1">
              <a:lnSpc>
                <a:spcPts val="4200"/>
              </a:lnSpc>
              <a:buFont typeface="Arial"/>
              <a:buChar char="•"/>
            </a:pPr>
            <a:r>
              <a:rPr lang="en-US" sz="3000">
                <a:solidFill>
                  <a:srgbClr val="000000"/>
                </a:solidFill>
                <a:latin typeface="Arial"/>
              </a:rPr>
              <a:t>They lived in small </a:t>
            </a:r>
            <a:r>
              <a:rPr lang="en-US" sz="3000">
                <a:solidFill>
                  <a:srgbClr val="008037"/>
                </a:solidFill>
                <a:latin typeface="Arial Bold"/>
              </a:rPr>
              <a:t>basket-like huts</a:t>
            </a:r>
            <a:r>
              <a:rPr lang="en-US" sz="3000">
                <a:solidFill>
                  <a:srgbClr val="000000"/>
                </a:solidFill>
                <a:latin typeface="Arial"/>
              </a:rPr>
              <a:t> that were made from branches and covered with grass and animal hides. </a:t>
            </a:r>
          </a:p>
          <a:p>
            <a:pPr algn="just" marL="647702" indent="-323851" lvl="1">
              <a:lnSpc>
                <a:spcPts val="4200"/>
              </a:lnSpc>
              <a:buFont typeface="Arial"/>
              <a:buChar char="•"/>
            </a:pPr>
            <a:r>
              <a:rPr lang="en-US" sz="3000">
                <a:solidFill>
                  <a:srgbClr val="000000"/>
                </a:solidFill>
                <a:latin typeface="Arial"/>
              </a:rPr>
              <a:t>They were </a:t>
            </a:r>
            <a:r>
              <a:rPr lang="en-US" sz="3000">
                <a:solidFill>
                  <a:srgbClr val="008037"/>
                </a:solidFill>
                <a:latin typeface="Arial Bold"/>
              </a:rPr>
              <a:t>hunter-gatherers</a:t>
            </a:r>
            <a:r>
              <a:rPr lang="en-US" sz="3000">
                <a:solidFill>
                  <a:srgbClr val="000000"/>
                </a:solidFill>
                <a:latin typeface="Arial"/>
              </a:rPr>
              <a:t>; </a:t>
            </a:r>
            <a:r>
              <a:rPr lang="en-US" sz="3000" u="sng">
                <a:solidFill>
                  <a:srgbClr val="4CAF50"/>
                </a:solidFill>
                <a:latin typeface="Arial"/>
              </a:rPr>
              <a:t>they hunted animals such as wild boars and birds, fished and gathered fruit, nuts and berries</a:t>
            </a:r>
            <a:r>
              <a:rPr lang="en-US" sz="3000">
                <a:solidFill>
                  <a:srgbClr val="000000"/>
                </a:solidFill>
                <a:latin typeface="Arial"/>
              </a:rPr>
              <a:t>. </a:t>
            </a:r>
          </a:p>
          <a:p>
            <a:pPr algn="just" marL="647702" indent="-323851" lvl="1">
              <a:lnSpc>
                <a:spcPts val="4200"/>
              </a:lnSpc>
              <a:buFont typeface="Arial"/>
              <a:buChar char="•"/>
            </a:pPr>
            <a:r>
              <a:rPr lang="en-US" sz="3000">
                <a:solidFill>
                  <a:srgbClr val="000000"/>
                </a:solidFill>
                <a:latin typeface="Arial"/>
              </a:rPr>
              <a:t>The oldest known Irish mesolithic site is in </a:t>
            </a:r>
            <a:r>
              <a:rPr lang="en-US" sz="3000">
                <a:solidFill>
                  <a:srgbClr val="008037"/>
                </a:solidFill>
                <a:latin typeface="Arial Bold"/>
              </a:rPr>
              <a:t>Mount Sandel</a:t>
            </a:r>
            <a:r>
              <a:rPr lang="en-US" sz="3000">
                <a:solidFill>
                  <a:srgbClr val="000000"/>
                </a:solidFill>
                <a:latin typeface="Arial Bold"/>
              </a:rPr>
              <a:t> </a:t>
            </a:r>
            <a:r>
              <a:rPr lang="en-US" sz="3000">
                <a:solidFill>
                  <a:srgbClr val="000000"/>
                </a:solidFill>
                <a:latin typeface="Arial"/>
              </a:rPr>
              <a:t>in Co. Derry. </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8" id="8"/>
          <p:cNvSpPr txBox="true"/>
          <p:nvPr/>
        </p:nvSpPr>
        <p:spPr>
          <a:xfrm rot="0">
            <a:off x="1028700" y="714375"/>
            <a:ext cx="15609955" cy="1530349"/>
          </a:xfrm>
          <a:prstGeom prst="rect">
            <a:avLst/>
          </a:prstGeom>
        </p:spPr>
        <p:txBody>
          <a:bodyPr anchor="t" rtlCol="false" tIns="0" lIns="0" bIns="0" rIns="0">
            <a:spAutoFit/>
          </a:bodyPr>
          <a:lstStyle/>
          <a:p>
            <a:pPr algn="l">
              <a:lnSpc>
                <a:spcPts val="11200"/>
              </a:lnSpc>
            </a:pPr>
            <a:r>
              <a:rPr lang="en-US" sz="8000">
                <a:solidFill>
                  <a:srgbClr val="004716"/>
                </a:solidFill>
                <a:latin typeface="Arial Bold"/>
              </a:rPr>
              <a:t>Mesolithic Burial Customs</a:t>
            </a:r>
          </a:p>
        </p:txBody>
      </p:sp>
      <p:sp>
        <p:nvSpPr>
          <p:cNvPr name="TextBox 9" id="9"/>
          <p:cNvSpPr txBox="true"/>
          <p:nvPr/>
        </p:nvSpPr>
        <p:spPr>
          <a:xfrm rot="0">
            <a:off x="1028700" y="2120899"/>
            <a:ext cx="15609955" cy="3781425"/>
          </a:xfrm>
          <a:prstGeom prst="rect">
            <a:avLst/>
          </a:prstGeom>
        </p:spPr>
        <p:txBody>
          <a:bodyPr anchor="t" rtlCol="false" tIns="0" lIns="0" bIns="0" rIns="0">
            <a:spAutoFit/>
          </a:bodyPr>
          <a:lstStyle/>
          <a:p>
            <a:pPr algn="just" marL="647702" indent="-323851" lvl="1">
              <a:lnSpc>
                <a:spcPts val="4200"/>
              </a:lnSpc>
              <a:buFont typeface="Arial"/>
              <a:buChar char="•"/>
            </a:pPr>
            <a:r>
              <a:rPr lang="en-US" sz="3000">
                <a:solidFill>
                  <a:srgbClr val="000000"/>
                </a:solidFill>
                <a:latin typeface="Arial"/>
              </a:rPr>
              <a:t>A burial site in </a:t>
            </a:r>
            <a:r>
              <a:rPr lang="en-US" sz="3000">
                <a:solidFill>
                  <a:srgbClr val="008037"/>
                </a:solidFill>
                <a:latin typeface="Arial Bold"/>
              </a:rPr>
              <a:t>Hermitage</a:t>
            </a:r>
            <a:r>
              <a:rPr lang="en-US" sz="3000">
                <a:solidFill>
                  <a:srgbClr val="000000"/>
                </a:solidFill>
                <a:latin typeface="Arial"/>
              </a:rPr>
              <a:t>, </a:t>
            </a:r>
            <a:r>
              <a:rPr lang="en-US" sz="3000">
                <a:solidFill>
                  <a:srgbClr val="008037"/>
                </a:solidFill>
                <a:latin typeface="Arial Bold"/>
              </a:rPr>
              <a:t>Co. Limerick</a:t>
            </a:r>
            <a:r>
              <a:rPr lang="en-US" sz="3000">
                <a:solidFill>
                  <a:srgbClr val="000000"/>
                </a:solidFill>
                <a:latin typeface="Arial"/>
              </a:rPr>
              <a:t> tells us that the Mesolithic people </a:t>
            </a:r>
            <a:r>
              <a:rPr lang="en-US" sz="3000">
                <a:solidFill>
                  <a:srgbClr val="008037"/>
                </a:solidFill>
                <a:latin typeface="Arial Bold"/>
              </a:rPr>
              <a:t>cremated </a:t>
            </a:r>
            <a:r>
              <a:rPr lang="en-US" sz="3000">
                <a:solidFill>
                  <a:srgbClr val="000000"/>
                </a:solidFill>
                <a:latin typeface="Arial"/>
              </a:rPr>
              <a:t>(</a:t>
            </a:r>
            <a:r>
              <a:rPr lang="en-US" sz="3000" u="sng">
                <a:solidFill>
                  <a:srgbClr val="4CAF50"/>
                </a:solidFill>
                <a:latin typeface="Arial"/>
              </a:rPr>
              <a:t>burned</a:t>
            </a:r>
            <a:r>
              <a:rPr lang="en-US" sz="3000">
                <a:solidFill>
                  <a:srgbClr val="000000"/>
                </a:solidFill>
                <a:latin typeface="Arial"/>
              </a:rPr>
              <a:t>) the bodies of the dead and </a:t>
            </a:r>
            <a:r>
              <a:rPr lang="en-US" sz="3000" u="sng">
                <a:solidFill>
                  <a:srgbClr val="4CAF50"/>
                </a:solidFill>
                <a:latin typeface="Arial"/>
              </a:rPr>
              <a:t>buried them with axes and other valuable items</a:t>
            </a:r>
            <a:r>
              <a:rPr lang="en-US" sz="3000">
                <a:solidFill>
                  <a:srgbClr val="000000"/>
                </a:solidFill>
                <a:latin typeface="Arial"/>
              </a:rPr>
              <a:t> (</a:t>
            </a:r>
            <a:r>
              <a:rPr lang="en-US" sz="3000">
                <a:solidFill>
                  <a:srgbClr val="008037"/>
                </a:solidFill>
                <a:latin typeface="Arial Bold"/>
              </a:rPr>
              <a:t>grave goods</a:t>
            </a:r>
            <a:r>
              <a:rPr lang="en-US" sz="3000">
                <a:solidFill>
                  <a:srgbClr val="000000"/>
                </a:solidFill>
                <a:latin typeface="Arial"/>
              </a:rPr>
              <a:t>).</a:t>
            </a:r>
          </a:p>
          <a:p>
            <a:pPr algn="just" marL="1295403" indent="-431801" lvl="2">
              <a:lnSpc>
                <a:spcPts val="4200"/>
              </a:lnSpc>
              <a:buFont typeface="Arial"/>
              <a:buChar char="⚬"/>
            </a:pPr>
            <a:r>
              <a:rPr lang="en-US" sz="3000">
                <a:solidFill>
                  <a:srgbClr val="000000"/>
                </a:solidFill>
                <a:latin typeface="Arial"/>
              </a:rPr>
              <a:t>They may have cremated their dead to </a:t>
            </a:r>
            <a:r>
              <a:rPr lang="en-US" sz="3000">
                <a:solidFill>
                  <a:srgbClr val="008037"/>
                </a:solidFill>
                <a:latin typeface="Arial Bold"/>
              </a:rPr>
              <a:t>stop animals from going after the decomposing bodies</a:t>
            </a:r>
            <a:r>
              <a:rPr lang="en-US" sz="3000">
                <a:solidFill>
                  <a:srgbClr val="000000"/>
                </a:solidFill>
                <a:latin typeface="Arial"/>
              </a:rPr>
              <a:t>. </a:t>
            </a:r>
          </a:p>
          <a:p>
            <a:pPr algn="just" marL="647702" indent="-323851" lvl="1">
              <a:lnSpc>
                <a:spcPts val="4200"/>
              </a:lnSpc>
              <a:buFont typeface="Arial"/>
              <a:buChar char="•"/>
            </a:pPr>
            <a:r>
              <a:rPr lang="en-US" sz="3000">
                <a:solidFill>
                  <a:srgbClr val="000000"/>
                </a:solidFill>
                <a:latin typeface="Arial"/>
              </a:rPr>
              <a:t>These are very important for archaeologists as the objects are well preserved.</a:t>
            </a:r>
          </a:p>
          <a:p>
            <a:pPr algn="just" marL="647702" indent="-323851" lvl="1">
              <a:lnSpc>
                <a:spcPts val="4200"/>
              </a:lnSpc>
              <a:buFont typeface="Arial"/>
              <a:buChar char="•"/>
            </a:pPr>
            <a:r>
              <a:rPr lang="en-US" sz="3000">
                <a:solidFill>
                  <a:srgbClr val="000000"/>
                </a:solidFill>
                <a:latin typeface="Arial"/>
              </a:rPr>
              <a:t>It also suggests that the people believed in some form of </a:t>
            </a:r>
            <a:r>
              <a:rPr lang="en-US" sz="3000">
                <a:solidFill>
                  <a:srgbClr val="008037"/>
                </a:solidFill>
                <a:latin typeface="Arial Bold"/>
              </a:rPr>
              <a:t>afterlife</a:t>
            </a:r>
            <a:r>
              <a:rPr lang="en-US" sz="3000">
                <a:solidFill>
                  <a:srgbClr val="000000"/>
                </a:solidFill>
                <a:latin typeface="Arial"/>
              </a:rPr>
              <a:t>.</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685800" cy="10287000"/>
            <a:chOff x="0" y="0"/>
            <a:chExt cx="914400" cy="13716000"/>
          </a:xfrm>
        </p:grpSpPr>
        <p:sp>
          <p:nvSpPr>
            <p:cNvPr name="Freeform 3" id="3"/>
            <p:cNvSpPr/>
            <p:nvPr/>
          </p:nvSpPr>
          <p:spPr>
            <a:xfrm flipH="false" flipV="false" rot="0">
              <a:off x="0" y="0"/>
              <a:ext cx="914400" cy="13716000"/>
            </a:xfrm>
            <a:custGeom>
              <a:avLst/>
              <a:gdLst/>
              <a:ahLst/>
              <a:cxnLst/>
              <a:rect r="r" b="b" t="t" l="l"/>
              <a:pathLst>
                <a:path h="13716000" w="914400">
                  <a:moveTo>
                    <a:pt x="0" y="0"/>
                  </a:moveTo>
                  <a:lnTo>
                    <a:pt x="914400" y="0"/>
                  </a:lnTo>
                  <a:lnTo>
                    <a:pt x="914400" y="13716000"/>
                  </a:lnTo>
                  <a:lnTo>
                    <a:pt x="0" y="13716000"/>
                  </a:lnTo>
                  <a:close/>
                </a:path>
              </a:pathLst>
            </a:custGeom>
            <a:solidFill>
              <a:srgbClr val="0DA33B"/>
            </a:solidFill>
          </p:spPr>
        </p:sp>
      </p:grpSp>
      <p:grpSp>
        <p:nvGrpSpPr>
          <p:cNvPr name="Group 4" id="4"/>
          <p:cNvGrpSpPr/>
          <p:nvPr/>
        </p:nvGrpSpPr>
        <p:grpSpPr>
          <a:xfrm rot="0">
            <a:off x="16939260" y="0"/>
            <a:ext cx="1371600" cy="10287000"/>
            <a:chOff x="0" y="0"/>
            <a:chExt cx="1828800" cy="13716000"/>
          </a:xfrm>
        </p:grpSpPr>
        <p:sp>
          <p:nvSpPr>
            <p:cNvPr name="Freeform 5" id="5"/>
            <p:cNvSpPr/>
            <p:nvPr/>
          </p:nvSpPr>
          <p:spPr>
            <a:xfrm flipH="false" flipV="false" rot="0">
              <a:off x="0" y="0"/>
              <a:ext cx="1828800" cy="13716000"/>
            </a:xfrm>
            <a:custGeom>
              <a:avLst/>
              <a:gdLst/>
              <a:ahLst/>
              <a:cxnLst/>
              <a:rect r="r" b="b" t="t" l="l"/>
              <a:pathLst>
                <a:path h="13716000" w="1828800">
                  <a:moveTo>
                    <a:pt x="0" y="0"/>
                  </a:moveTo>
                  <a:lnTo>
                    <a:pt x="1828800" y="0"/>
                  </a:lnTo>
                  <a:lnTo>
                    <a:pt x="1828800" y="13716000"/>
                  </a:lnTo>
                  <a:lnTo>
                    <a:pt x="0" y="13716000"/>
                  </a:lnTo>
                  <a:close/>
                </a:path>
              </a:pathLst>
            </a:custGeom>
            <a:solidFill>
              <a:srgbClr val="004716"/>
            </a:solidFill>
          </p:spPr>
        </p:sp>
      </p:grpSp>
      <p:sp>
        <p:nvSpPr>
          <p:cNvPr name="TextBox 6" id="6"/>
          <p:cNvSpPr txBox="true"/>
          <p:nvPr/>
        </p:nvSpPr>
        <p:spPr>
          <a:xfrm rot="-5400000">
            <a:off x="-3736869" y="4806950"/>
            <a:ext cx="8016664" cy="673099"/>
          </a:xfrm>
          <a:prstGeom prst="rect">
            <a:avLst/>
          </a:prstGeom>
        </p:spPr>
        <p:txBody>
          <a:bodyPr anchor="t" rtlCol="false" tIns="0" lIns="0" bIns="0" rIns="0">
            <a:spAutoFit/>
          </a:bodyPr>
          <a:lstStyle/>
          <a:p>
            <a:pPr algn="ctr">
              <a:lnSpc>
                <a:spcPts val="4900"/>
              </a:lnSpc>
            </a:pPr>
            <a:r>
              <a:rPr lang="en-US" sz="3500">
                <a:solidFill>
                  <a:srgbClr val="FFFFFF"/>
                </a:solidFill>
                <a:latin typeface="Arial Bold"/>
              </a:rPr>
              <a:t>Strand Two: The History of Ireland</a:t>
            </a:r>
          </a:p>
        </p:txBody>
      </p:sp>
      <p:sp>
        <p:nvSpPr>
          <p:cNvPr name="TextBox 7" id="7"/>
          <p:cNvSpPr txBox="true"/>
          <p:nvPr/>
        </p:nvSpPr>
        <p:spPr>
          <a:xfrm rot="5400000">
            <a:off x="13527088" y="4760912"/>
            <a:ext cx="8229600" cy="765174"/>
          </a:xfrm>
          <a:prstGeom prst="rect">
            <a:avLst/>
          </a:prstGeom>
        </p:spPr>
        <p:txBody>
          <a:bodyPr anchor="t" rtlCol="false" tIns="0" lIns="0" bIns="0" rIns="0">
            <a:spAutoFit/>
          </a:bodyPr>
          <a:lstStyle/>
          <a:p>
            <a:pPr algn="ctr">
              <a:lnSpc>
                <a:spcPts val="5600"/>
              </a:lnSpc>
            </a:pPr>
            <a:r>
              <a:rPr lang="en-US" sz="4000">
                <a:solidFill>
                  <a:srgbClr val="FFFFFF"/>
                </a:solidFill>
                <a:latin typeface="Arial Bold"/>
              </a:rPr>
              <a:t>Chapter Three: Ancient Ireland</a:t>
            </a:r>
          </a:p>
        </p:txBody>
      </p:sp>
      <p:sp>
        <p:nvSpPr>
          <p:cNvPr name="TextBox 8" id="8"/>
          <p:cNvSpPr txBox="true"/>
          <p:nvPr/>
        </p:nvSpPr>
        <p:spPr>
          <a:xfrm rot="0">
            <a:off x="1028700" y="790575"/>
            <a:ext cx="15609955" cy="1152520"/>
          </a:xfrm>
          <a:prstGeom prst="rect">
            <a:avLst/>
          </a:prstGeom>
        </p:spPr>
        <p:txBody>
          <a:bodyPr anchor="t" rtlCol="false" tIns="0" lIns="0" bIns="0" rIns="0">
            <a:spAutoFit/>
          </a:bodyPr>
          <a:lstStyle/>
          <a:p>
            <a:pPr algn="l">
              <a:lnSpc>
                <a:spcPts val="8400"/>
              </a:lnSpc>
            </a:pPr>
            <a:r>
              <a:rPr lang="en-US" sz="6000">
                <a:solidFill>
                  <a:srgbClr val="004716"/>
                </a:solidFill>
                <a:latin typeface="Arial Bold"/>
              </a:rPr>
              <a:t>Checkpoint pg. 28 (Artefact, 1st Edition)</a:t>
            </a:r>
          </a:p>
        </p:txBody>
      </p:sp>
      <p:sp>
        <p:nvSpPr>
          <p:cNvPr name="TextBox 9" id="9"/>
          <p:cNvSpPr txBox="true"/>
          <p:nvPr/>
        </p:nvSpPr>
        <p:spPr>
          <a:xfrm rot="0">
            <a:off x="1028700" y="2120899"/>
            <a:ext cx="15609955" cy="2714625"/>
          </a:xfrm>
          <a:prstGeom prst="rect">
            <a:avLst/>
          </a:prstGeom>
        </p:spPr>
        <p:txBody>
          <a:bodyPr anchor="t" rtlCol="false" tIns="0" lIns="0" bIns="0" rIns="0">
            <a:spAutoFit/>
          </a:bodyPr>
          <a:lstStyle/>
          <a:p>
            <a:pPr algn="just" marL="647702" indent="-323851" lvl="1">
              <a:lnSpc>
                <a:spcPts val="4200"/>
              </a:lnSpc>
              <a:buAutoNum type="arabicPeriod" startAt="1"/>
            </a:pPr>
            <a:r>
              <a:rPr lang="en-US" sz="3000">
                <a:solidFill>
                  <a:srgbClr val="10A30D"/>
                </a:solidFill>
                <a:latin typeface="Arial"/>
              </a:rPr>
              <a:t>Why is this period called the Stone Age?</a:t>
            </a:r>
          </a:p>
          <a:p>
            <a:pPr algn="just" marL="647702" indent="-323851" lvl="1">
              <a:lnSpc>
                <a:spcPts val="4200"/>
              </a:lnSpc>
              <a:buAutoNum type="arabicPeriod" startAt="1"/>
            </a:pPr>
            <a:r>
              <a:rPr lang="en-US" sz="3000">
                <a:solidFill>
                  <a:srgbClr val="10A30D"/>
                </a:solidFill>
                <a:latin typeface="Arial"/>
              </a:rPr>
              <a:t>Explain the terms: hunter-gatherer; nomadic; grave goods.</a:t>
            </a:r>
          </a:p>
          <a:p>
            <a:pPr algn="just" marL="647702" indent="-323851" lvl="1">
              <a:lnSpc>
                <a:spcPts val="4200"/>
              </a:lnSpc>
              <a:buAutoNum type="arabicPeriod" startAt="1"/>
            </a:pPr>
            <a:r>
              <a:rPr lang="en-US" sz="3000">
                <a:solidFill>
                  <a:srgbClr val="10A30D"/>
                </a:solidFill>
                <a:latin typeface="Arial"/>
              </a:rPr>
              <a:t>What weapons and tools did they use? What were these made from?</a:t>
            </a:r>
          </a:p>
          <a:p>
            <a:pPr algn="just" marL="647702" indent="-323851" lvl="1">
              <a:lnSpc>
                <a:spcPts val="4200"/>
              </a:lnSpc>
              <a:buAutoNum type="arabicPeriod" startAt="1"/>
            </a:pPr>
            <a:r>
              <a:rPr lang="en-US" sz="3000">
                <a:solidFill>
                  <a:srgbClr val="10A30D"/>
                </a:solidFill>
                <a:latin typeface="Arial"/>
              </a:rPr>
              <a:t>Describe a Mesolithic house.</a:t>
            </a:r>
          </a:p>
          <a:p>
            <a:pPr algn="just" marL="647702" indent="-323851" lvl="1">
              <a:lnSpc>
                <a:spcPts val="4200"/>
              </a:lnSpc>
              <a:buAutoNum type="arabicPeriod" startAt="1"/>
            </a:pPr>
            <a:r>
              <a:rPr lang="en-US" sz="3000">
                <a:solidFill>
                  <a:srgbClr val="10A30D"/>
                </a:solidFill>
                <a:latin typeface="Arial"/>
              </a:rPr>
              <a:t>Why might archaeologists think that the Mesolithic people believed in an afterlife?</a:t>
            </a:r>
          </a:p>
        </p:txBody>
      </p:sp>
      <p:grpSp>
        <p:nvGrpSpPr>
          <p:cNvPr name="Group 10" id="10"/>
          <p:cNvGrpSpPr/>
          <p:nvPr/>
        </p:nvGrpSpPr>
        <p:grpSpPr>
          <a:xfrm rot="0">
            <a:off x="12988850" y="9725311"/>
            <a:ext cx="3950410" cy="561689"/>
            <a:chOff x="0" y="0"/>
            <a:chExt cx="5267213" cy="748919"/>
          </a:xfrm>
        </p:grpSpPr>
        <p:sp>
          <p:nvSpPr>
            <p:cNvPr name="Freeform 11" id="11"/>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99655" y="0"/>
            <a:ext cx="20887310" cy="10287000"/>
          </a:xfrm>
          <a:custGeom>
            <a:avLst/>
            <a:gdLst/>
            <a:ahLst/>
            <a:cxnLst/>
            <a:rect r="r" b="b" t="t" l="l"/>
            <a:pathLst>
              <a:path h="10287000" w="20887310">
                <a:moveTo>
                  <a:pt x="0" y="0"/>
                </a:moveTo>
                <a:lnTo>
                  <a:pt x="20887310" y="0"/>
                </a:lnTo>
                <a:lnTo>
                  <a:pt x="2088731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0" y="3372159"/>
            <a:ext cx="18288000" cy="1704977"/>
          </a:xfrm>
          <a:prstGeom prst="rect">
            <a:avLst/>
          </a:prstGeom>
        </p:spPr>
        <p:txBody>
          <a:bodyPr anchor="t" rtlCol="false" tIns="0" lIns="0" bIns="0" rIns="0">
            <a:spAutoFit/>
          </a:bodyPr>
          <a:lstStyle/>
          <a:p>
            <a:pPr algn="ctr">
              <a:lnSpc>
                <a:spcPts val="12599"/>
              </a:lnSpc>
            </a:pPr>
            <a:r>
              <a:rPr lang="en-US" sz="8999" spc="404">
                <a:solidFill>
                  <a:srgbClr val="004716"/>
                </a:solidFill>
                <a:latin typeface="Arial Bold"/>
              </a:rPr>
              <a:t>3.2: NEOLITHIC IRELAND</a:t>
            </a:r>
          </a:p>
        </p:txBody>
      </p:sp>
      <p:sp>
        <p:nvSpPr>
          <p:cNvPr name="TextBox 4" id="4"/>
          <p:cNvSpPr txBox="true"/>
          <p:nvPr/>
        </p:nvSpPr>
        <p:spPr>
          <a:xfrm rot="0">
            <a:off x="258123" y="3753161"/>
            <a:ext cx="17584398" cy="1323975"/>
          </a:xfrm>
          <a:prstGeom prst="rect">
            <a:avLst/>
          </a:prstGeom>
        </p:spPr>
        <p:txBody>
          <a:bodyPr anchor="t" rtlCol="false" tIns="0" lIns="0" bIns="0" rIns="0">
            <a:spAutoFit/>
          </a:bodyPr>
          <a:lstStyle/>
          <a:p>
            <a:pPr algn="ctr">
              <a:lnSpc>
                <a:spcPts val="10349"/>
              </a:lnSpc>
            </a:pPr>
            <a:r>
              <a:rPr lang="en-US" sz="8999" spc="2699">
                <a:solidFill>
                  <a:srgbClr val="F0F4F8"/>
                </a:solidFill>
                <a:latin typeface="Daydream"/>
              </a:rPr>
              <a:t>3.2: neolithic ireland</a:t>
            </a:r>
          </a:p>
        </p:txBody>
      </p:sp>
      <p:sp>
        <p:nvSpPr>
          <p:cNvPr name="TextBox 5" id="5"/>
          <p:cNvSpPr txBox="true"/>
          <p:nvPr/>
        </p:nvSpPr>
        <p:spPr>
          <a:xfrm rot="0">
            <a:off x="16044381" y="-14772"/>
            <a:ext cx="1798141" cy="591277"/>
          </a:xfrm>
          <a:prstGeom prst="rect">
            <a:avLst/>
          </a:prstGeom>
        </p:spPr>
        <p:txBody>
          <a:bodyPr anchor="t" rtlCol="false" tIns="0" lIns="0" bIns="0" rIns="0">
            <a:spAutoFit/>
          </a:bodyPr>
          <a:lstStyle/>
          <a:p>
            <a:pPr algn="r">
              <a:lnSpc>
                <a:spcPts val="4206"/>
              </a:lnSpc>
            </a:pPr>
            <a:r>
              <a:rPr lang="en-US" sz="3004">
                <a:solidFill>
                  <a:srgbClr val="FFFFFF"/>
                </a:solidFill>
                <a:latin typeface="Old Standard Bold"/>
              </a:rPr>
              <a:t>Chapter 3</a:t>
            </a:r>
          </a:p>
        </p:txBody>
      </p:sp>
      <p:sp>
        <p:nvSpPr>
          <p:cNvPr name="TextBox 6" id="6"/>
          <p:cNvSpPr txBox="true"/>
          <p:nvPr/>
        </p:nvSpPr>
        <p:spPr>
          <a:xfrm rot="0">
            <a:off x="612142" y="-14772"/>
            <a:ext cx="4125951" cy="591277"/>
          </a:xfrm>
          <a:prstGeom prst="rect">
            <a:avLst/>
          </a:prstGeom>
        </p:spPr>
        <p:txBody>
          <a:bodyPr anchor="t" rtlCol="false" tIns="0" lIns="0" bIns="0" rIns="0">
            <a:spAutoFit/>
          </a:bodyPr>
          <a:lstStyle/>
          <a:p>
            <a:pPr algn="l">
              <a:lnSpc>
                <a:spcPts val="4206"/>
              </a:lnSpc>
            </a:pPr>
            <a:r>
              <a:rPr lang="en-US" sz="3004">
                <a:solidFill>
                  <a:srgbClr val="FFFFFF"/>
                </a:solidFill>
                <a:latin typeface="Old Standard Bold"/>
              </a:rPr>
              <a:t>3,500 BC to 2,300 BC</a:t>
            </a:r>
          </a:p>
        </p:txBody>
      </p:sp>
      <p:grpSp>
        <p:nvGrpSpPr>
          <p:cNvPr name="Group 7" id="7"/>
          <p:cNvGrpSpPr/>
          <p:nvPr/>
        </p:nvGrpSpPr>
        <p:grpSpPr>
          <a:xfrm rot="0">
            <a:off x="14337590" y="9725311"/>
            <a:ext cx="3950410" cy="561689"/>
            <a:chOff x="0" y="0"/>
            <a:chExt cx="5267213" cy="748919"/>
          </a:xfrm>
        </p:grpSpPr>
        <p:sp>
          <p:nvSpPr>
            <p:cNvPr name="Freeform 8" id="8"/>
            <p:cNvSpPr/>
            <p:nvPr/>
          </p:nvSpPr>
          <p:spPr>
            <a:xfrm flipH="false" flipV="false" rot="0">
              <a:off x="0" y="0"/>
              <a:ext cx="748919" cy="748919"/>
            </a:xfrm>
            <a:custGeom>
              <a:avLst/>
              <a:gdLst/>
              <a:ahLst/>
              <a:cxnLst/>
              <a:rect r="r" b="b" t="t" l="l"/>
              <a:pathLst>
                <a:path h="748919" w="748919">
                  <a:moveTo>
                    <a:pt x="0" y="0"/>
                  </a:moveTo>
                  <a:lnTo>
                    <a:pt x="748919" y="0"/>
                  </a:lnTo>
                  <a:lnTo>
                    <a:pt x="748919" y="748919"/>
                  </a:lnTo>
                  <a:lnTo>
                    <a:pt x="0" y="7489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917398" y="13906"/>
              <a:ext cx="721107" cy="721107"/>
            </a:xfrm>
            <a:custGeom>
              <a:avLst/>
              <a:gdLst/>
              <a:ahLst/>
              <a:cxnLst/>
              <a:rect r="r" b="b" t="t" l="l"/>
              <a:pathLst>
                <a:path h="721107" w="721107">
                  <a:moveTo>
                    <a:pt x="0" y="0"/>
                  </a:moveTo>
                  <a:lnTo>
                    <a:pt x="721107" y="0"/>
                  </a:lnTo>
                  <a:lnTo>
                    <a:pt x="721107" y="721107"/>
                  </a:lnTo>
                  <a:lnTo>
                    <a:pt x="0" y="7211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1856697" y="-14006"/>
              <a:ext cx="3410516" cy="691206"/>
            </a:xfrm>
            <a:prstGeom prst="rect">
              <a:avLst/>
            </a:prstGeom>
          </p:spPr>
          <p:txBody>
            <a:bodyPr anchor="t" rtlCol="false" tIns="0" lIns="0" bIns="0" rIns="0">
              <a:spAutoFit/>
            </a:bodyPr>
            <a:lstStyle/>
            <a:p>
              <a:pPr algn="just">
                <a:lnSpc>
                  <a:spcPts val="3846"/>
                </a:lnSpc>
                <a:spcBef>
                  <a:spcPct val="0"/>
                </a:spcBef>
              </a:pPr>
              <a:r>
                <a:rPr lang="en-US" sz="3004">
                  <a:solidFill>
                    <a:srgbClr val="0DA33B"/>
                  </a:solidFill>
                  <a:latin typeface="Arial"/>
                </a:rPr>
                <a:t>@MsDoorley</a:t>
              </a:r>
            </a:p>
          </p:txBody>
        </p:sp>
      </p:grpSp>
      <p:sp>
        <p:nvSpPr>
          <p:cNvPr name="TextBox 11" id="11"/>
          <p:cNvSpPr txBox="true"/>
          <p:nvPr/>
        </p:nvSpPr>
        <p:spPr>
          <a:xfrm rot="0">
            <a:off x="0" y="9613901"/>
            <a:ext cx="8016664" cy="673099"/>
          </a:xfrm>
          <a:prstGeom prst="rect">
            <a:avLst/>
          </a:prstGeom>
        </p:spPr>
        <p:txBody>
          <a:bodyPr anchor="t" rtlCol="false" tIns="0" lIns="0" bIns="0" rIns="0">
            <a:spAutoFit/>
          </a:bodyPr>
          <a:lstStyle/>
          <a:p>
            <a:pPr algn="ctr">
              <a:lnSpc>
                <a:spcPts val="4900"/>
              </a:lnSpc>
            </a:pPr>
            <a:r>
              <a:rPr lang="en-US" sz="3500">
                <a:solidFill>
                  <a:srgbClr val="0DA33B"/>
                </a:solidFill>
                <a:latin typeface="Arial Bold"/>
              </a:rPr>
              <a:t>Strand Two: The History of Ireland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DAFpq-LSYIc</dc:identifier>
  <dcterms:modified xsi:type="dcterms:W3CDTF">2011-08-01T06:04:30Z</dcterms:modified>
  <cp:revision>1</cp:revision>
  <dc:title>Ch. 3 - Ancient Ireland</dc:title>
</cp:coreProperties>
</file>